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6" r:id="rId3"/>
    <p:sldId id="264" r:id="rId4"/>
    <p:sldId id="266" r:id="rId5"/>
    <p:sldId id="267" r:id="rId6"/>
    <p:sldId id="265" r:id="rId7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29755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65" d="100"/>
          <a:sy n="65" d="100"/>
        </p:scale>
        <p:origin x="-128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E696-43A9-44AC-9796-81BBF114D21D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A9473-8003-4144-946F-F37BE85747A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0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houd_bg"/>
          <p:cNvPicPr>
            <a:picLocks noChangeAspect="1" noChangeArrowheads="1"/>
          </p:cNvPicPr>
          <p:nvPr/>
        </p:nvPicPr>
        <p:blipFill>
          <a:blip r:embed="rId2" cstate="print"/>
          <a:srcRect l="20758" t="-1109" r="7460" b="4237"/>
          <a:stretch>
            <a:fillRect/>
          </a:stretch>
        </p:blipFill>
        <p:spPr bwMode="auto">
          <a:xfrm>
            <a:off x="31750" y="0"/>
            <a:ext cx="90360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Logo PCFrui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2188" y="709613"/>
            <a:ext cx="244951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eader_b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eader_bg"/>
          <p:cNvPicPr>
            <a:picLocks noChangeAspect="1" noChangeArrowheads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 bwMode="auto">
          <a:xfrm>
            <a:off x="457200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373688"/>
            <a:ext cx="6400800" cy="6477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772400" cy="2089150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27088" y="6308725"/>
            <a:ext cx="7488237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29755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Research Station for Fruit Growing npa – Unit Applied Scientific Research</a:t>
            </a:r>
          </a:p>
          <a:p>
            <a:pPr>
              <a:defRPr/>
            </a:pPr>
            <a:r>
              <a:rPr lang="en-US"/>
              <a:t>Fruittuinweg 1, B-3800 Sint-Truiden – 0032 (0)11 69 70 80 – pcfruit@pcfruit.be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75475" y="115888"/>
            <a:ext cx="2168525" cy="60388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354762" cy="60388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houd_bg"/>
          <p:cNvPicPr>
            <a:picLocks noChangeAspect="1" noChangeArrowheads="1"/>
          </p:cNvPicPr>
          <p:nvPr/>
        </p:nvPicPr>
        <p:blipFill>
          <a:blip r:embed="rId2" cstate="print"/>
          <a:srcRect l="20758" t="-1109" r="7460" b="4237"/>
          <a:stretch>
            <a:fillRect/>
          </a:stretch>
        </p:blipFill>
        <p:spPr bwMode="auto">
          <a:xfrm>
            <a:off x="31750" y="0"/>
            <a:ext cx="90360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Logo PCFrui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2188" y="709613"/>
            <a:ext cx="244951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eader_b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eader_bg"/>
          <p:cNvPicPr>
            <a:picLocks noChangeAspect="1" noChangeArrowheads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 bwMode="auto">
          <a:xfrm>
            <a:off x="457200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373688"/>
            <a:ext cx="6400800" cy="6477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nl-NL" noProof="0" smtClean="0"/>
              <a:t>Klik om het opmaakprofiel van de modelondertitel te bewerken</a:t>
            </a:r>
            <a:endParaRPr lang="en-US" noProof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772400" cy="2089150"/>
          </a:xfrm>
        </p:spPr>
        <p:txBody>
          <a:bodyPr/>
          <a:lstStyle>
            <a:lvl1pPr algn="ctr">
              <a:defRPr sz="2800" b="0"/>
            </a:lvl1pPr>
          </a:lstStyle>
          <a:p>
            <a:r>
              <a:rPr lang="nl-NL" noProof="0" smtClean="0"/>
              <a:t>Klik om de stijl te bewerken</a:t>
            </a:r>
            <a:endParaRPr lang="en-US" noProof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27088" y="6308725"/>
            <a:ext cx="7488237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29755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BE"/>
              <a:t>Proefcentrum Fruitteelt vzw – Unit Toegepast Wetenschappelijk Onderzoek – Afdeling Ecologie</a:t>
            </a:r>
          </a:p>
          <a:p>
            <a:pPr>
              <a:defRPr/>
            </a:pPr>
            <a:r>
              <a:rPr lang="nl-BE"/>
              <a:t>Fruittuinweg 1, B-3800 Sint-Truiden – 0032 (0)11 69 70 80 – nico.hendrickx@pcfruit.be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75475" y="115888"/>
            <a:ext cx="2168525" cy="60388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354762" cy="60388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header_bg"/>
          <p:cNvPicPr>
            <a:picLocks noChangeAspect="1" noChangeArrowheads="1"/>
          </p:cNvPicPr>
          <p:nvPr/>
        </p:nvPicPr>
        <p:blipFill>
          <a:blip r:embed="rId13" cstate="print"/>
          <a:srcRect r="50000"/>
          <a:stretch>
            <a:fillRect/>
          </a:stretch>
        </p:blipFill>
        <p:spPr bwMode="auto">
          <a:xfrm>
            <a:off x="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header_bg"/>
          <p:cNvPicPr>
            <a:picLocks noChangeAspect="1" noChangeArrowheads="1"/>
          </p:cNvPicPr>
          <p:nvPr/>
        </p:nvPicPr>
        <p:blipFill>
          <a:blip r:embed="rId14" cstate="print"/>
          <a:srcRect l="50000"/>
          <a:stretch>
            <a:fillRect/>
          </a:stretch>
        </p:blipFill>
        <p:spPr bwMode="auto">
          <a:xfrm>
            <a:off x="457200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 descr="inhoud_bg"/>
          <p:cNvPicPr>
            <a:picLocks noChangeAspect="1" noChangeArrowheads="1"/>
          </p:cNvPicPr>
          <p:nvPr/>
        </p:nvPicPr>
        <p:blipFill>
          <a:blip r:embed="rId15" cstate="print"/>
          <a:srcRect l="20758" t="47412" r="7460" b="4237"/>
          <a:stretch>
            <a:fillRect/>
          </a:stretch>
        </p:blipFill>
        <p:spPr bwMode="auto">
          <a:xfrm>
            <a:off x="107950" y="-1588"/>
            <a:ext cx="8893175" cy="134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07950" y="0"/>
            <a:ext cx="8928100" cy="1484313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225" y="11588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pic>
        <p:nvPicPr>
          <p:cNvPr id="1032" name="Picture 11" descr="symbool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188913"/>
            <a:ext cx="1042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6524625"/>
            <a:ext cx="6443663" cy="76200"/>
          </a:xfrm>
          <a:prstGeom prst="rect">
            <a:avLst/>
          </a:prstGeom>
          <a:solidFill>
            <a:srgbClr val="2975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8497888" y="6524625"/>
            <a:ext cx="647700" cy="76200"/>
          </a:xfrm>
          <a:prstGeom prst="rect">
            <a:avLst/>
          </a:prstGeom>
          <a:solidFill>
            <a:srgbClr val="2975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386513" y="6464300"/>
            <a:ext cx="2155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800" b="1">
                <a:solidFill>
                  <a:srgbClr val="29755C"/>
                </a:solidFill>
                <a:latin typeface="Arial Black" pitchFamily="34" charset="0"/>
              </a:rPr>
              <a:t>PROEFCENTRUM FRUITTEELT VZW</a:t>
            </a:r>
            <a:endParaRPr lang="nl-NL" sz="800" b="1">
              <a:solidFill>
                <a:srgbClr val="29755C"/>
              </a:solidFill>
              <a:latin typeface="Arial Black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12713" y="6475413"/>
            <a:ext cx="390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600" i="1">
                <a:solidFill>
                  <a:schemeClr val="bg1"/>
                </a:solidFill>
              </a:rPr>
              <a:t>TITEL</a:t>
            </a:r>
            <a:endParaRPr lang="nl-NL" sz="60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3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300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header_bg"/>
          <p:cNvPicPr>
            <a:picLocks noChangeAspect="1" noChangeArrowheads="1"/>
          </p:cNvPicPr>
          <p:nvPr/>
        </p:nvPicPr>
        <p:blipFill>
          <a:blip r:embed="rId13" cstate="print"/>
          <a:srcRect r="50000"/>
          <a:stretch>
            <a:fillRect/>
          </a:stretch>
        </p:blipFill>
        <p:spPr bwMode="auto">
          <a:xfrm>
            <a:off x="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header_bg"/>
          <p:cNvPicPr>
            <a:picLocks noChangeAspect="1" noChangeArrowheads="1"/>
          </p:cNvPicPr>
          <p:nvPr/>
        </p:nvPicPr>
        <p:blipFill>
          <a:blip r:embed="rId14" cstate="print"/>
          <a:srcRect l="50000"/>
          <a:stretch>
            <a:fillRect/>
          </a:stretch>
        </p:blipFill>
        <p:spPr bwMode="auto">
          <a:xfrm>
            <a:off x="457200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inhoud_bg"/>
          <p:cNvPicPr>
            <a:picLocks noChangeAspect="1" noChangeArrowheads="1"/>
          </p:cNvPicPr>
          <p:nvPr/>
        </p:nvPicPr>
        <p:blipFill>
          <a:blip r:embed="rId15" cstate="print"/>
          <a:srcRect l="20758" t="47412" r="7460" b="4237"/>
          <a:stretch>
            <a:fillRect/>
          </a:stretch>
        </p:blipFill>
        <p:spPr bwMode="auto">
          <a:xfrm>
            <a:off x="107950" y="-1588"/>
            <a:ext cx="8893175" cy="134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07950" y="0"/>
            <a:ext cx="8928100" cy="1484313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225" y="11588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het opmaakprofiel te bewerken</a:t>
            </a:r>
          </a:p>
        </p:txBody>
      </p:sp>
      <p:pic>
        <p:nvPicPr>
          <p:cNvPr id="2056" name="Picture 11" descr="symbool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188913"/>
            <a:ext cx="1042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6524625"/>
            <a:ext cx="6443663" cy="76200"/>
          </a:xfrm>
          <a:prstGeom prst="rect">
            <a:avLst/>
          </a:prstGeom>
          <a:solidFill>
            <a:srgbClr val="2975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8497888" y="6524625"/>
            <a:ext cx="647700" cy="76200"/>
          </a:xfrm>
          <a:prstGeom prst="rect">
            <a:avLst/>
          </a:prstGeom>
          <a:solidFill>
            <a:srgbClr val="2975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386513" y="6464300"/>
            <a:ext cx="2155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800" b="1">
                <a:solidFill>
                  <a:srgbClr val="29755C"/>
                </a:solidFill>
                <a:latin typeface="Arial Black" pitchFamily="34" charset="0"/>
              </a:rPr>
              <a:t>PROEFCENTRUM FRUITTEELT VZW</a:t>
            </a:r>
            <a:endParaRPr lang="nl-NL" sz="800" b="1">
              <a:solidFill>
                <a:srgbClr val="29755C"/>
              </a:solidFill>
              <a:latin typeface="Arial Black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12713" y="6475413"/>
            <a:ext cx="390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600" i="1" dirty="0">
                <a:solidFill>
                  <a:schemeClr val="bg1"/>
                </a:solidFill>
              </a:rPr>
              <a:t>TITEL</a:t>
            </a:r>
            <a:endParaRPr lang="nl-NL" sz="600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3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300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Proefcentrum</a:t>
            </a:r>
            <a:r>
              <a:rPr lang="en-US" dirty="0" smtClean="0"/>
              <a:t> </a:t>
            </a:r>
            <a:r>
              <a:rPr lang="en-US" dirty="0" err="1" smtClean="0"/>
              <a:t>fruitteelt</a:t>
            </a:r>
            <a:r>
              <a:rPr lang="en-US" dirty="0" smtClean="0"/>
              <a:t> </a:t>
            </a:r>
            <a:r>
              <a:rPr lang="en-US" dirty="0" err="1" smtClean="0"/>
              <a:t>vzw</a:t>
            </a:r>
            <a:endParaRPr lang="en-US" dirty="0"/>
          </a:p>
          <a:p>
            <a:pPr>
              <a:defRPr/>
            </a:pPr>
            <a:r>
              <a:rPr lang="en-US" dirty="0" err="1"/>
              <a:t>Fruittuinweg</a:t>
            </a:r>
            <a:r>
              <a:rPr lang="en-US" dirty="0"/>
              <a:t> 1, B-3800 </a:t>
            </a:r>
            <a:r>
              <a:rPr lang="en-US" dirty="0" err="1"/>
              <a:t>Sint-Truiden</a:t>
            </a:r>
            <a:r>
              <a:rPr lang="en-US" dirty="0"/>
              <a:t> – 0032 (0)11 69 70 80 – pcfruit@pcfruit.be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611312" y="3545269"/>
            <a:ext cx="8209160" cy="99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2800" b="1" kern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Update Belgium</a:t>
            </a:r>
            <a:endParaRPr kumimoji="0" lang="nl-BE" sz="28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023704" y="443711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Dany Bylemans</a:t>
            </a:r>
          </a:p>
          <a:p>
            <a:pPr algn="ctr"/>
            <a:r>
              <a:rPr lang="nl-BE" dirty="0" err="1" smtClean="0"/>
              <a:t>Eufrin</a:t>
            </a:r>
            <a:r>
              <a:rPr lang="nl-BE" dirty="0" smtClean="0"/>
              <a:t> board 15/11/17 Brussels</a:t>
            </a:r>
          </a:p>
          <a:p>
            <a:pPr algn="ctr"/>
            <a:endParaRPr lang="nl-BE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064125"/>
              </p:ext>
            </p:extLst>
          </p:nvPr>
        </p:nvGraphicFramePr>
        <p:xfrm>
          <a:off x="4643438" y="1628775"/>
          <a:ext cx="4054476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238"/>
                <a:gridCol w="2027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>
                          <a:solidFill>
                            <a:schemeClr val="tx1"/>
                          </a:solidFill>
                        </a:rPr>
                        <a:t>Fruit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>
                          <a:solidFill>
                            <a:schemeClr val="tx1"/>
                          </a:solidFill>
                        </a:rPr>
                        <a:t>trend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err="1" smtClean="0">
                          <a:solidFill>
                            <a:schemeClr val="tx1"/>
                          </a:solidFill>
                        </a:rPr>
                        <a:t>apple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err="1" smtClean="0">
                          <a:solidFill>
                            <a:schemeClr val="tx1"/>
                          </a:solidFill>
                        </a:rPr>
                        <a:t>pear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err="1" smtClean="0">
                          <a:solidFill>
                            <a:schemeClr val="tx1"/>
                          </a:solidFill>
                        </a:rPr>
                        <a:t>Strawberry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err="1" smtClean="0">
                          <a:solidFill>
                            <a:schemeClr val="tx1"/>
                          </a:solidFill>
                        </a:rPr>
                        <a:t>Raspberry</a:t>
                      </a:r>
                      <a:r>
                        <a:rPr lang="nl-BE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l-BE" b="1" dirty="0" err="1" smtClean="0">
                          <a:solidFill>
                            <a:schemeClr val="tx1"/>
                          </a:solidFill>
                        </a:rPr>
                        <a:t>blackberry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err="1" smtClean="0">
                          <a:solidFill>
                            <a:schemeClr val="tx1"/>
                          </a:solidFill>
                        </a:rPr>
                        <a:t>Blueberry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>
                          <a:solidFill>
                            <a:schemeClr val="tx1"/>
                          </a:solidFill>
                        </a:rPr>
                        <a:t>Red </a:t>
                      </a:r>
                      <a:r>
                        <a:rPr lang="nl-BE" b="1" dirty="0" err="1" smtClean="0">
                          <a:solidFill>
                            <a:schemeClr val="tx1"/>
                          </a:solidFill>
                        </a:rPr>
                        <a:t>currant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smtClean="0">
                          <a:solidFill>
                            <a:schemeClr val="tx1"/>
                          </a:solidFill>
                        </a:rPr>
                        <a:t>Cherry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1" dirty="0" err="1" smtClean="0">
                          <a:solidFill>
                            <a:schemeClr val="tx1"/>
                          </a:solidFill>
                        </a:rPr>
                        <a:t>viticulture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Rechte verbindingslijn met pijl 5"/>
          <p:cNvCxnSpPr/>
          <p:nvPr/>
        </p:nvCxnSpPr>
        <p:spPr>
          <a:xfrm>
            <a:off x="7668344" y="2060848"/>
            <a:ext cx="72008" cy="216024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7850010" y="2060848"/>
            <a:ext cx="72008" cy="216024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7788024" y="4149080"/>
            <a:ext cx="72008" cy="216024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V="1">
            <a:off x="7668344" y="2429272"/>
            <a:ext cx="224408" cy="20764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V="1">
            <a:off x="7878285" y="2429272"/>
            <a:ext cx="224408" cy="20764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7675820" y="2789970"/>
            <a:ext cx="224408" cy="20764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V="1">
            <a:off x="7849521" y="3429000"/>
            <a:ext cx="224408" cy="20764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7625113" y="3429000"/>
            <a:ext cx="224408" cy="20764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7736870" y="3789040"/>
            <a:ext cx="224408" cy="20764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7675820" y="4588024"/>
            <a:ext cx="224408" cy="20764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V="1">
            <a:off x="7515944" y="4948064"/>
            <a:ext cx="224408" cy="20764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V="1">
            <a:off x="7828220" y="4948064"/>
            <a:ext cx="224408" cy="20764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467544" y="2200425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 err="1" smtClean="0"/>
              <a:t>Pome</a:t>
            </a:r>
            <a:r>
              <a:rPr lang="nl-BE" u="sng" dirty="0" smtClean="0"/>
              <a:t> fruit crisis:</a:t>
            </a:r>
          </a:p>
          <a:p>
            <a:r>
              <a:rPr lang="nl-BE" dirty="0" smtClean="0"/>
              <a:t>2011: storm</a:t>
            </a:r>
          </a:p>
          <a:p>
            <a:r>
              <a:rPr lang="nl-BE" dirty="0" smtClean="0"/>
              <a:t>2014: Russia ban</a:t>
            </a:r>
          </a:p>
          <a:p>
            <a:r>
              <a:rPr lang="nl-BE" dirty="0" smtClean="0"/>
              <a:t>2016: </a:t>
            </a:r>
            <a:r>
              <a:rPr lang="nl-BE" dirty="0" err="1" smtClean="0"/>
              <a:t>hail</a:t>
            </a:r>
            <a:endParaRPr lang="nl-BE" dirty="0" smtClean="0"/>
          </a:p>
          <a:p>
            <a:r>
              <a:rPr lang="nl-BE" dirty="0" smtClean="0"/>
              <a:t>2017: </a:t>
            </a:r>
            <a:r>
              <a:rPr lang="nl-BE" dirty="0" err="1" smtClean="0"/>
              <a:t>frost</a:t>
            </a:r>
            <a:r>
              <a:rPr lang="nl-BE" dirty="0" smtClean="0"/>
              <a:t> (</a:t>
            </a:r>
            <a:r>
              <a:rPr lang="nl-BE" dirty="0" err="1" smtClean="0"/>
              <a:t>apple</a:t>
            </a:r>
            <a:r>
              <a:rPr lang="nl-BE" dirty="0" smtClean="0"/>
              <a:t>:-70%)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143827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0382"/>
            <a:ext cx="4992687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180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912768" cy="1143000"/>
          </a:xfrm>
        </p:spPr>
        <p:txBody>
          <a:bodyPr/>
          <a:lstStyle/>
          <a:p>
            <a:r>
              <a:rPr lang="nl-BE" dirty="0" err="1" smtClean="0"/>
              <a:t>Visit</a:t>
            </a:r>
            <a:r>
              <a:rPr lang="nl-BE" dirty="0" smtClean="0"/>
              <a:t> EU </a:t>
            </a:r>
            <a:r>
              <a:rPr lang="nl-BE" dirty="0" err="1" smtClean="0"/>
              <a:t>commisioner</a:t>
            </a:r>
            <a:r>
              <a:rPr lang="nl-BE" dirty="0" smtClean="0"/>
              <a:t> Hogan 23/10/17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4077072"/>
            <a:ext cx="7848872" cy="2232248"/>
          </a:xfrm>
        </p:spPr>
        <p:txBody>
          <a:bodyPr/>
          <a:lstStyle/>
          <a:p>
            <a:r>
              <a:rPr lang="nl-BE" dirty="0" smtClean="0"/>
              <a:t>How is EU money </a:t>
            </a:r>
            <a:r>
              <a:rPr lang="nl-BE" dirty="0" err="1" smtClean="0"/>
              <a:t>spent</a:t>
            </a:r>
            <a:r>
              <a:rPr lang="nl-BE" dirty="0" smtClean="0"/>
              <a:t>? </a:t>
            </a:r>
            <a:br>
              <a:rPr lang="nl-BE" dirty="0" smtClean="0"/>
            </a:br>
            <a:r>
              <a:rPr lang="nl-BE" dirty="0" smtClean="0"/>
              <a:t>How is </a:t>
            </a:r>
            <a:r>
              <a:rPr lang="nl-BE" dirty="0" err="1" smtClean="0"/>
              <a:t>continuity</a:t>
            </a:r>
            <a:r>
              <a:rPr lang="nl-BE" dirty="0" smtClean="0"/>
              <a:t> </a:t>
            </a:r>
            <a:r>
              <a:rPr lang="nl-BE" dirty="0" err="1" smtClean="0"/>
              <a:t>foreseen</a:t>
            </a:r>
            <a:r>
              <a:rPr lang="nl-BE" dirty="0" smtClean="0"/>
              <a:t> </a:t>
            </a:r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project?</a:t>
            </a:r>
            <a:br>
              <a:rPr lang="nl-BE" dirty="0" smtClean="0"/>
            </a:br>
            <a:r>
              <a:rPr lang="nl-BE" dirty="0" smtClean="0"/>
              <a:t>How does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message</a:t>
            </a:r>
            <a:r>
              <a:rPr lang="nl-BE" dirty="0" smtClean="0"/>
              <a:t> </a:t>
            </a:r>
            <a:r>
              <a:rPr lang="nl-BE" dirty="0" err="1" smtClean="0"/>
              <a:t>reach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farmer?</a:t>
            </a:r>
          </a:p>
          <a:p>
            <a:r>
              <a:rPr lang="nl-BE" dirty="0" smtClean="0"/>
              <a:t>We </a:t>
            </a:r>
            <a:r>
              <a:rPr lang="nl-BE" dirty="0" err="1" smtClean="0"/>
              <a:t>explained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role</a:t>
            </a:r>
            <a:r>
              <a:rPr lang="nl-BE" dirty="0" smtClean="0"/>
              <a:t> of </a:t>
            </a:r>
            <a:r>
              <a:rPr lang="nl-BE" dirty="0" err="1" smtClean="0"/>
              <a:t>Eufrin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various</a:t>
            </a:r>
            <a:r>
              <a:rPr lang="nl-BE" dirty="0" smtClean="0"/>
              <a:t> </a:t>
            </a:r>
            <a:r>
              <a:rPr lang="nl-BE" dirty="0" err="1" smtClean="0"/>
              <a:t>WG’s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We </a:t>
            </a:r>
            <a:r>
              <a:rPr lang="nl-BE" dirty="0" err="1" smtClean="0"/>
              <a:t>emphasized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importance</a:t>
            </a:r>
            <a:r>
              <a:rPr lang="nl-BE" dirty="0" smtClean="0"/>
              <a:t> of </a:t>
            </a:r>
            <a:r>
              <a:rPr lang="nl-BE" dirty="0" err="1" smtClean="0"/>
              <a:t>projects</a:t>
            </a:r>
            <a:r>
              <a:rPr lang="nl-BE" dirty="0" smtClean="0"/>
              <a:t> like </a:t>
            </a:r>
            <a:r>
              <a:rPr lang="nl-BE" dirty="0" err="1" smtClean="0"/>
              <a:t>Eufruit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74441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80375"/>
            <a:ext cx="4184898" cy="228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312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9225" y="115888"/>
            <a:ext cx="6321127" cy="1143000"/>
          </a:xfrm>
        </p:spPr>
        <p:txBody>
          <a:bodyPr/>
          <a:lstStyle/>
          <a:p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Prize</a:t>
            </a:r>
            <a:r>
              <a:rPr lang="nl-BE" dirty="0" smtClean="0"/>
              <a:t> Professor </a:t>
            </a:r>
            <a:r>
              <a:rPr lang="nl-BE" dirty="0" err="1" smtClean="0"/>
              <a:t>Soenen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7" y="1628775"/>
            <a:ext cx="4053905" cy="4525963"/>
          </a:xfrm>
        </p:spPr>
        <p:txBody>
          <a:bodyPr/>
          <a:lstStyle/>
          <a:p>
            <a:r>
              <a:rPr lang="nl-BE" dirty="0" smtClean="0"/>
              <a:t>Step taken:</a:t>
            </a:r>
            <a:br>
              <a:rPr lang="nl-BE" dirty="0" smtClean="0"/>
            </a:br>
            <a:r>
              <a:rPr lang="nl-BE" dirty="0" smtClean="0"/>
              <a:t>International </a:t>
            </a:r>
            <a:r>
              <a:rPr lang="nl-BE" dirty="0" err="1" smtClean="0"/>
              <a:t>candidates</a:t>
            </a:r>
            <a:endParaRPr lang="nl-BE" dirty="0" smtClean="0"/>
          </a:p>
          <a:p>
            <a:r>
              <a:rPr lang="nl-BE" dirty="0" smtClean="0"/>
              <a:t>Next step: </a:t>
            </a:r>
            <a:br>
              <a:rPr lang="nl-BE" dirty="0" smtClean="0"/>
            </a:br>
            <a:r>
              <a:rPr lang="nl-BE" dirty="0" smtClean="0"/>
              <a:t>International jury?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969221" cy="53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650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5480000" cy="36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783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cfruit - Engels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cfruit - Engels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pcfruit - Engels</Template>
  <TotalTime>1487</TotalTime>
  <Words>78</Words>
  <Application>Microsoft Office PowerPoint</Application>
  <PresentationFormat>Diavoorstelling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pcfruit - Engels</vt:lpstr>
      <vt:lpstr>1_pcfruit - Engels</vt:lpstr>
      <vt:lpstr>PowerPoint-presentatie</vt:lpstr>
      <vt:lpstr>PowerPoint-presentatie</vt:lpstr>
      <vt:lpstr>Visit EU commisioner Hogan 23/10/17</vt:lpstr>
      <vt:lpstr>Scientific Prize Professor Soenen</vt:lpstr>
      <vt:lpstr>PowerPoint-presentatie</vt:lpstr>
    </vt:vector>
  </TitlesOfParts>
  <Company>PCFRUIT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Station for Fruit Growing npa Unit Applied Scientific Research</dc:title>
  <dc:creator>Piet Creemers</dc:creator>
  <cp:lastModifiedBy>Dany Bylemans</cp:lastModifiedBy>
  <cp:revision>133</cp:revision>
  <dcterms:created xsi:type="dcterms:W3CDTF">2009-10-23T11:28:50Z</dcterms:created>
  <dcterms:modified xsi:type="dcterms:W3CDTF">2017-11-15T07:35:36Z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lipCorrection">
    <vt:bool>true</vt:bool>
  </property>
</Properties>
</file>