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5" r:id="rId4"/>
  </p:sldMasterIdLst>
  <p:notesMasterIdLst>
    <p:notesMasterId r:id="rId19"/>
  </p:notesMasterIdLst>
  <p:handoutMasterIdLst>
    <p:handoutMasterId r:id="rId20"/>
  </p:handoutMasterIdLst>
  <p:sldIdLst>
    <p:sldId id="356" r:id="rId5"/>
    <p:sldId id="357" r:id="rId6"/>
    <p:sldId id="358" r:id="rId7"/>
    <p:sldId id="359" r:id="rId8"/>
    <p:sldId id="360" r:id="rId9"/>
    <p:sldId id="373" r:id="rId10"/>
    <p:sldId id="361" r:id="rId11"/>
    <p:sldId id="363" r:id="rId12"/>
    <p:sldId id="372" r:id="rId13"/>
    <p:sldId id="365" r:id="rId14"/>
    <p:sldId id="370" r:id="rId15"/>
    <p:sldId id="368" r:id="rId16"/>
    <p:sldId id="371" r:id="rId17"/>
    <p:sldId id="369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MM" lastIdx="1" clrIdx="0">
    <p:extLst>
      <p:ext uri="{19B8F6BF-5375-455C-9EA6-DF929625EA0E}">
        <p15:presenceInfo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68710" autoAdjust="0"/>
  </p:normalViewPr>
  <p:slideViewPr>
    <p:cSldViewPr snapToGrid="0" snapToObjects="1">
      <p:cViewPr varScale="1">
        <p:scale>
          <a:sx n="71" d="100"/>
          <a:sy n="71" d="100"/>
        </p:scale>
        <p:origin x="22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7179B-F040-E94F-8021-40CB4A0A61A0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C94E9-0E46-C44F-920C-E45A1434F6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819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C190C-CA86-F042-9CA2-C0846D86DEEC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8A703-4F12-DF4A-BB56-5466C3FCD3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360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8A703-4F12-DF4A-BB56-5466C3FCD35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8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The R&amp;D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houses</a:t>
            </a:r>
            <a:r>
              <a:rPr lang="nb-NO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nb-NO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nb-NO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b-NO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nb-NO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; from </a:t>
            </a:r>
            <a:r>
              <a:rPr lang="nb-NO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nb-NO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to management to </a:t>
            </a:r>
            <a:r>
              <a:rPr lang="nb-NO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nb-NO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  <a:r>
              <a:rPr lang="nb-NO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services.</a:t>
            </a:r>
          </a:p>
          <a:p>
            <a:endParaRPr lang="nb-NO" dirty="0" smtClean="0"/>
          </a:p>
          <a:p>
            <a:r>
              <a:rPr lang="en-US" dirty="0" smtClean="0"/>
              <a:t>NIBIO is owned by the Norwegian Ministry of Agriculture and Food as an administrative agency with special authorization and its own board. The main office is located at </a:t>
            </a:r>
            <a:r>
              <a:rPr lang="en-US" dirty="0" err="1" smtClean="0"/>
              <a:t>Ås</a:t>
            </a:r>
            <a:r>
              <a:rPr lang="en-US" dirty="0" smtClean="0"/>
              <a:t>. The Institute has several regional divisions and a branch office in Oslo.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8A703-4F12-DF4A-BB56-5466C3FCD35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58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 err="1" smtClean="0"/>
              <a:t>Climate</a:t>
            </a:r>
            <a:r>
              <a:rPr lang="nb-NO" i="1" dirty="0" smtClean="0"/>
              <a:t> Smart </a:t>
            </a:r>
            <a:r>
              <a:rPr lang="nb-NO" i="1" dirty="0" err="1" smtClean="0"/>
              <a:t>Agriculture</a:t>
            </a:r>
            <a:r>
              <a:rPr lang="nb-NO" dirty="0" smtClean="0"/>
              <a:t>  (India, China, Bangladesh, Vietnam. </a:t>
            </a:r>
            <a:r>
              <a:rPr lang="nb-NO" dirty="0" err="1" smtClean="0"/>
              <a:t>Startup</a:t>
            </a:r>
            <a:r>
              <a:rPr lang="nb-NO" dirty="0" smtClean="0"/>
              <a:t> Myanmar)</a:t>
            </a:r>
          </a:p>
          <a:p>
            <a:r>
              <a:rPr lang="nb-NO" dirty="0" smtClean="0"/>
              <a:t>NIBIO is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establishing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networks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research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programmes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several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African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countries</a:t>
            </a:r>
            <a:r>
              <a:rPr lang="nb-NO" baseline="0" dirty="0" smtClean="0"/>
              <a:t>.</a:t>
            </a:r>
            <a:endParaRPr lang="nb-NO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basis of </a:t>
            </a:r>
            <a:r>
              <a:rPr lang="en-US" dirty="0" err="1" smtClean="0"/>
              <a:t>bioeconomics</a:t>
            </a:r>
            <a:r>
              <a:rPr lang="en-US" dirty="0" smtClean="0"/>
              <a:t> is the </a:t>
            </a:r>
            <a:r>
              <a:rPr lang="en-US" dirty="0" err="1" smtClean="0"/>
              <a:t>utilisation</a:t>
            </a:r>
            <a:r>
              <a:rPr lang="en-US" dirty="0" smtClean="0"/>
              <a:t> and management of fresh photosynthesis, rather than a </a:t>
            </a:r>
            <a:r>
              <a:rPr lang="en-US" dirty="0" err="1" smtClean="0"/>
              <a:t>fossile</a:t>
            </a:r>
            <a:r>
              <a:rPr lang="en-US" dirty="0" smtClean="0"/>
              <a:t> economy based on preserved photosynthesis (oil).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NIBIO aims to become the leading national R&amp;D institute for development of knowledge within the field of </a:t>
            </a:r>
            <a:r>
              <a:rPr lang="en-US" dirty="0" err="1" smtClean="0"/>
              <a:t>bioeconomy</a:t>
            </a:r>
            <a:r>
              <a:rPr lang="en-US" dirty="0" smtClean="0"/>
              <a:t>. The goal of the Institute is to contribute to food security, sustainable resource management, innovation and value creation through research and knowledge production within food, forestry and other </a:t>
            </a:r>
            <a:r>
              <a:rPr lang="en-US" dirty="0" err="1" smtClean="0"/>
              <a:t>biobased</a:t>
            </a:r>
            <a:r>
              <a:rPr lang="en-US" dirty="0" smtClean="0"/>
              <a:t> industries. The Institute delivers research, managerial support and knowledge for use in national preparedness, as well as for businesses and the society at large.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8A703-4F12-DF4A-BB56-5466C3FCD35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54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Ensure access to enough nutritious and safe food based on national resources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Produce</a:t>
            </a:r>
            <a:r>
              <a:rPr lang="nb-NO" dirty="0" smtClean="0"/>
              <a:t> more </a:t>
            </a:r>
            <a:r>
              <a:rPr lang="nb-NO" dirty="0" err="1" smtClean="0"/>
              <a:t>food</a:t>
            </a:r>
            <a:r>
              <a:rPr lang="nb-NO" dirty="0" smtClean="0"/>
              <a:t> 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same time as </a:t>
            </a:r>
            <a:r>
              <a:rPr lang="nb-NO" baseline="0" dirty="0" err="1" smtClean="0"/>
              <a:t>decreasing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impact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food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production</a:t>
            </a:r>
            <a:r>
              <a:rPr lang="nb-NO" baseline="0" dirty="0" smtClean="0"/>
              <a:t> has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environment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available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resources</a:t>
            </a:r>
            <a:r>
              <a:rPr lang="nb-NO" baseline="0" dirty="0" smtClean="0"/>
              <a:t>.</a:t>
            </a:r>
            <a:endParaRPr lang="nb-NO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population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increasing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both</a:t>
            </a:r>
            <a:r>
              <a:rPr lang="nb-NO" baseline="0" dirty="0" smtClean="0"/>
              <a:t> in Norway and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world</a:t>
            </a:r>
            <a:r>
              <a:rPr lang="nb-NO" baseline="0" dirty="0" smtClean="0"/>
              <a:t> at </a:t>
            </a:r>
            <a:r>
              <a:rPr lang="nb-NO" baseline="0" dirty="0" err="1" smtClean="0"/>
              <a:t>large</a:t>
            </a:r>
            <a:r>
              <a:rPr lang="nb-NO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The goal is to </a:t>
            </a:r>
            <a:r>
              <a:rPr lang="nb-NO" baseline="0" dirty="0" err="1" smtClean="0"/>
              <a:t>increase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food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production</a:t>
            </a:r>
            <a:r>
              <a:rPr lang="nb-NO" baseline="0" dirty="0" smtClean="0"/>
              <a:t> by 30-50% by 2030.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How do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increase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food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production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harming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environment</a:t>
            </a:r>
            <a:r>
              <a:rPr lang="nb-NO" baseline="0" dirty="0" smtClean="0"/>
              <a:t>?</a:t>
            </a:r>
            <a:endParaRPr lang="nb-NO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8A703-4F12-DF4A-BB56-5466C3FCD35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784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7C3D8-1493-414E-9149-745B657DA4A0}" type="slidenum">
              <a:rPr lang="nb-NO" smtClean="0">
                <a:solidFill>
                  <a:prstClr val="black"/>
                </a:solidFill>
              </a:rPr>
              <a:pPr/>
              <a:t>14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9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ve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89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981" y="2076315"/>
            <a:ext cx="1741516" cy="19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/skilleark_å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428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264000"/>
            <a:ext cx="8242300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sp>
        <p:nvSpPr>
          <p:cNvPr id="18" name="Rectangle 17"/>
          <p:cNvSpPr/>
          <p:nvPr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942" y="254890"/>
            <a:ext cx="822960" cy="9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sp>
        <p:nvSpPr>
          <p:cNvPr id="9" name="Rectangle 8"/>
          <p:cNvSpPr/>
          <p:nvPr/>
        </p:nvSpPr>
        <p:spPr>
          <a:xfrm>
            <a:off x="457200" y="6264000"/>
            <a:ext cx="8242300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942" y="254890"/>
            <a:ext cx="822960" cy="9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utfallende bilde el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559984"/>
            <a:ext cx="9144000" cy="4698869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nb-NO" noProof="0" smtClean="0"/>
              <a:t>Sett inn utfallende objekt</a:t>
            </a:r>
            <a:endParaRPr lang="nb-NO"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21AB412D-6349-A447-8578-BE2912271935}" type="datetime1">
              <a:rPr lang="nb-NO" smtClean="0"/>
              <a:t>13.11.2017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2"/>
          <p:cNvCxnSpPr/>
          <p:nvPr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smtClean="0"/>
              <a:t>NIBIO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901" y="1559984"/>
            <a:ext cx="4119032" cy="470877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 smtClean="0"/>
              <a:t>Sett inn bilde</a:t>
            </a:r>
            <a:endParaRPr lang="nb-NO" noProof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580468" y="1559984"/>
            <a:ext cx="4119032" cy="470877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 smtClean="0"/>
              <a:t>Sett inn bilde</a:t>
            </a:r>
            <a:endParaRPr lang="nb-NO" noProof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21AB412D-6349-A447-8578-BE2912271935}" type="datetime1">
              <a:rPr lang="nb-NO" smtClean="0"/>
              <a:t>13.11.2017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2"/>
          <p:cNvCxnSpPr/>
          <p:nvPr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smtClean="0"/>
              <a:t>NIBIO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901" y="1559984"/>
            <a:ext cx="2722036" cy="46988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 smtClean="0"/>
              <a:t>Sett inn bilde</a:t>
            </a:r>
            <a:endParaRPr lang="nb-NO" noProof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207810" y="1559984"/>
            <a:ext cx="2753782" cy="46988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 smtClean="0"/>
              <a:t>Sett inn bilde</a:t>
            </a:r>
            <a:endParaRPr lang="nb-NO" noProof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977464" y="1559984"/>
            <a:ext cx="2722036" cy="46988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 smtClean="0"/>
              <a:t>Sett inn bilde</a:t>
            </a:r>
            <a:endParaRPr lang="nb-NO" noProof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21AB412D-6349-A447-8578-BE2912271935}" type="datetime1">
              <a:rPr lang="nb-NO" smtClean="0"/>
              <a:t>13.11.2017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2"/>
          <p:cNvCxnSpPr/>
          <p:nvPr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smtClean="0"/>
              <a:t>NIBIO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2" y="292100"/>
            <a:ext cx="3949699" cy="1024467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59984"/>
            <a:ext cx="3949700" cy="4702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68863" y="503240"/>
            <a:ext cx="3830637" cy="5765517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Sett inn et objekt</a:t>
            </a:r>
            <a:endParaRPr lang="nb-NO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21AB412D-6349-A447-8578-BE2912271935}" type="datetime1">
              <a:rPr lang="nb-NO" smtClean="0"/>
              <a:t>13.11.2017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2"/>
          <p:cNvCxnSpPr/>
          <p:nvPr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smtClean="0"/>
              <a:t>NIBIO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1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626352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 smtClean="0"/>
              <a:t>Sett inn bilde</a:t>
            </a:r>
            <a:endParaRPr lang="nb-NO"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21AB412D-6349-A447-8578-BE2912271935}" type="datetime1">
              <a:rPr lang="nb-NO" smtClean="0"/>
              <a:t>13.11.2017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2"/>
          <p:cNvCxnSpPr/>
          <p:nvPr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smtClean="0"/>
              <a:t>NIBIO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21AB412D-6349-A447-8578-BE2912271935}" type="datetime1">
              <a:rPr lang="nb-NO" smtClean="0"/>
              <a:t>13.11.2017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2"/>
          <p:cNvCxnSpPr/>
          <p:nvPr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smtClean="0"/>
              <a:t>NIBIO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9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89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264000"/>
            <a:ext cx="8242300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sp>
        <p:nvSpPr>
          <p:cNvPr id="19" name="Rectangle 18"/>
          <p:cNvSpPr/>
          <p:nvPr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942" y="254892"/>
            <a:ext cx="822960" cy="9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/skilleark_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89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273915"/>
            <a:ext cx="8242300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sp>
        <p:nvSpPr>
          <p:cNvPr id="19" name="Rectangle 18"/>
          <p:cNvSpPr/>
          <p:nvPr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942" y="254892"/>
            <a:ext cx="822960" cy="9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59984"/>
            <a:ext cx="8229600" cy="4704016"/>
          </a:xfrm>
        </p:spPr>
        <p:txBody>
          <a:bodyPr/>
          <a:lstStyle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21AB412D-6349-A447-8578-BE2912271935}" type="datetime1">
              <a:rPr lang="nb-NO" smtClean="0"/>
              <a:t>13.11.2017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12"/>
          <p:cNvCxnSpPr/>
          <p:nvPr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smtClean="0"/>
              <a:t>NIBIO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7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me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59984"/>
            <a:ext cx="3949700" cy="46988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49800" y="1559984"/>
            <a:ext cx="3949700" cy="46988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21AB412D-6349-A447-8578-BE2912271935}" type="datetime1">
              <a:rPr lang="nb-NO" smtClean="0"/>
              <a:t>13.11.2017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2"/>
          <p:cNvCxnSpPr/>
          <p:nvPr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smtClean="0"/>
              <a:t>NIBIO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3866"/>
            <a:ext cx="3960000" cy="641349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883"/>
            <a:ext cx="3960000" cy="3885971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63866"/>
            <a:ext cx="3962400" cy="641349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372883"/>
            <a:ext cx="3962400" cy="3885971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21AB412D-6349-A447-8578-BE2912271935}" type="datetime1">
              <a:rPr lang="nb-NO" smtClean="0"/>
              <a:t>13.11.2017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2"/>
          <p:cNvCxnSpPr/>
          <p:nvPr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smtClean="0"/>
              <a:t>NIBIO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object 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900" y="1559984"/>
            <a:ext cx="8216900" cy="470877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b-NO" noProof="0" smtClean="0"/>
              <a:t>Sett inn object</a:t>
            </a:r>
            <a:endParaRPr lang="nb-NO"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21AB412D-6349-A447-8578-BE2912271935}" type="datetime1">
              <a:rPr lang="nb-NO" smtClean="0"/>
              <a:t>13.11.2017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2"/>
          <p:cNvCxnSpPr/>
          <p:nvPr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smtClean="0"/>
              <a:t>NIBIO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/skilleark_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42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942" y="254890"/>
            <a:ext cx="822960" cy="9268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264000"/>
            <a:ext cx="8242300" cy="72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sp>
        <p:nvSpPr>
          <p:cNvPr id="17" name="Rectangle 16"/>
          <p:cNvSpPr/>
          <p:nvPr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1245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/skilleark_fj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428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264000"/>
            <a:ext cx="8242300" cy="72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sp>
        <p:nvSpPr>
          <p:cNvPr id="20" name="Rectangle 19"/>
          <p:cNvSpPr/>
          <p:nvPr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942" y="254890"/>
            <a:ext cx="822960" cy="9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/skilleark_m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428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873376"/>
            <a:ext cx="82423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4425949"/>
            <a:ext cx="824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sp>
        <p:nvSpPr>
          <p:cNvPr id="14" name="Rectangle 13"/>
          <p:cNvSpPr/>
          <p:nvPr/>
        </p:nvSpPr>
        <p:spPr>
          <a:xfrm>
            <a:off x="457200" y="6264000"/>
            <a:ext cx="8242300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18" name="Rectangle 17"/>
          <p:cNvSpPr/>
          <p:nvPr/>
        </p:nvSpPr>
        <p:spPr>
          <a:xfrm>
            <a:off x="457200" y="1807600"/>
            <a:ext cx="8242300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942" y="254890"/>
            <a:ext cx="822960" cy="92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2" y="292101"/>
            <a:ext cx="8229599" cy="1024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559985"/>
            <a:ext cx="8229600" cy="4704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7464" y="6392583"/>
            <a:ext cx="110115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21AB412D-6349-A447-8578-BE2912271935}" type="datetime1">
              <a:rPr lang="nb-NO" smtClean="0"/>
              <a:t>13.11.2017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92583"/>
            <a:ext cx="50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6264012"/>
            <a:ext cx="8242300" cy="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50" y="6425180"/>
            <a:ext cx="706582" cy="24938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1915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268" y="6392583"/>
            <a:ext cx="55711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smtClean="0"/>
              <a:t>NIBIO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9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  <p:sldLayoutId id="2147484034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2800" kern="1400" cap="all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457200" rtl="0" eaLnBrk="1" latinLnBrk="0" hangingPunct="1">
        <a:spcBef>
          <a:spcPts val="600"/>
        </a:spcBef>
        <a:buFont typeface="Lucida Grande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buFont typeface="Arial Bold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600"/>
        </a:spcBef>
        <a:buFont typeface="Arial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0850" y="2138363"/>
            <a:ext cx="8242300" cy="1470025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chemeClr val="tx1"/>
                </a:solidFill>
              </a:rPr>
              <a:t>Country report- Norway</a:t>
            </a:r>
            <a:br>
              <a:rPr lang="nb-NO" sz="3600" b="1" dirty="0" smtClean="0">
                <a:solidFill>
                  <a:schemeClr val="tx1"/>
                </a:solidFill>
              </a:rPr>
            </a:br>
            <a:r>
              <a:rPr lang="nb-NO" sz="3600" b="1" dirty="0" smtClean="0">
                <a:solidFill>
                  <a:schemeClr val="tx1"/>
                </a:solidFill>
              </a:rPr>
              <a:t/>
            </a:r>
            <a:br>
              <a:rPr lang="nb-NO" sz="3600" b="1" dirty="0" smtClean="0">
                <a:solidFill>
                  <a:schemeClr val="tx1"/>
                </a:solidFill>
              </a:rPr>
            </a:br>
            <a:r>
              <a:rPr lang="nb-NO" b="1" dirty="0" smtClean="0">
                <a:solidFill>
                  <a:schemeClr val="tx1"/>
                </a:solidFill>
              </a:rPr>
              <a:t>EUFRIN BOARD MEETING - Nov. 15, 201</a:t>
            </a:r>
            <a:r>
              <a:rPr lang="nb-NO" dirty="0" smtClean="0">
                <a:solidFill>
                  <a:schemeClr val="tx1"/>
                </a:solidFill>
              </a:rPr>
              <a:t>7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800" b="1" dirty="0" smtClean="0">
                <a:solidFill>
                  <a:schemeClr val="tx1"/>
                </a:solidFill>
              </a:rPr>
              <a:t>Professor dr. Mekjell Meland</a:t>
            </a:r>
          </a:p>
          <a:p>
            <a:r>
              <a:rPr lang="nb-NO" sz="2800" b="1" dirty="0" err="1" smtClean="0">
                <a:solidFill>
                  <a:schemeClr val="tx1"/>
                </a:solidFill>
              </a:rPr>
              <a:t>Nibio</a:t>
            </a:r>
            <a:r>
              <a:rPr lang="nb-NO" sz="2800" b="1" dirty="0" smtClean="0">
                <a:solidFill>
                  <a:schemeClr val="tx1"/>
                </a:solidFill>
              </a:rPr>
              <a:t> Ullensvang</a:t>
            </a:r>
          </a:p>
          <a:p>
            <a:r>
              <a:rPr lang="en-GB" sz="2800" b="1" dirty="0">
                <a:solidFill>
                  <a:schemeClr val="tx1"/>
                </a:solidFill>
                <a:ea typeface="Calibri" panose="020F0502020204030204" pitchFamily="34" charset="0"/>
              </a:rPr>
              <a:t>Norwegian Institute of </a:t>
            </a:r>
            <a:r>
              <a:rPr lang="en-GB" sz="2800" b="1" dirty="0" err="1">
                <a:solidFill>
                  <a:schemeClr val="tx1"/>
                </a:solidFill>
                <a:ea typeface="Calibri" panose="020F0502020204030204" pitchFamily="34" charset="0"/>
              </a:rPr>
              <a:t>Bioeconomy</a:t>
            </a:r>
            <a:r>
              <a:rPr lang="en-GB" sz="2800" b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Research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www.nibio.no</a:t>
            </a:r>
            <a:endParaRPr lang="nb-NO" sz="2800" b="1" dirty="0" smtClean="0">
              <a:solidFill>
                <a:schemeClr val="tx1"/>
              </a:solidFill>
            </a:endParaRP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90008" cy="184724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632" y="64053"/>
            <a:ext cx="2772368" cy="12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9175" y="-105063"/>
            <a:ext cx="8229599" cy="1024665"/>
          </a:xfrm>
        </p:spPr>
        <p:txBody>
          <a:bodyPr/>
          <a:lstStyle/>
          <a:p>
            <a:r>
              <a:rPr lang="nn-NO" dirty="0" smtClean="0"/>
              <a:t>New </a:t>
            </a:r>
            <a:r>
              <a:rPr lang="nn-NO" dirty="0" err="1" smtClean="0"/>
              <a:t>innovations</a:t>
            </a:r>
            <a:endParaRPr lang="nn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13875" cy="7510406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4294967295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294967295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mtClean="0"/>
              <a:t>NIBIO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877295" y="1182830"/>
            <a:ext cx="3631043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1366500" y="45030"/>
            <a:ext cx="82836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sz="4000" dirty="0" smtClean="0"/>
              <a:t>The Norwegian </a:t>
            </a:r>
            <a:r>
              <a:rPr lang="nn-NO" sz="4000" dirty="0" err="1" smtClean="0"/>
              <a:t>pear</a:t>
            </a:r>
            <a:r>
              <a:rPr lang="nn-NO" sz="4000" dirty="0" smtClean="0"/>
              <a:t> </a:t>
            </a:r>
            <a:r>
              <a:rPr lang="nn-NO" sz="4000" dirty="0" err="1" smtClean="0"/>
              <a:t>cultivar</a:t>
            </a:r>
            <a:r>
              <a:rPr lang="nn-NO" sz="4000" dirty="0" smtClean="0"/>
              <a:t> ‘Celina’</a:t>
            </a:r>
            <a:endParaRPr lang="nn-NO" sz="40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611874" y="797946"/>
            <a:ext cx="77044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E48312"/>
              </a:buClr>
              <a:buSzPct val="100000"/>
            </a:pPr>
            <a:r>
              <a:rPr lang="nn-NO" sz="2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Cross</a:t>
            </a:r>
            <a:r>
              <a:rPr lang="nn-NO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: </a:t>
            </a:r>
            <a:r>
              <a:rPr lang="nn-NO" sz="2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Broket</a:t>
            </a:r>
            <a:r>
              <a:rPr lang="nn-NO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nn-NO" sz="2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July</a:t>
            </a:r>
            <a:r>
              <a:rPr lang="nn-NO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( </a:t>
            </a:r>
            <a:r>
              <a:rPr lang="nn-NO" sz="2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Coloree</a:t>
            </a:r>
            <a:r>
              <a:rPr lang="nn-NO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de </a:t>
            </a:r>
            <a:r>
              <a:rPr lang="nn-NO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Julliet</a:t>
            </a:r>
            <a:r>
              <a:rPr lang="nn-NO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nn-NO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x </a:t>
            </a:r>
            <a:r>
              <a:rPr lang="nn-NO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Williams).</a:t>
            </a:r>
            <a:endParaRPr lang="nn-NO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  <a:buSzPct val="100000"/>
            </a:pPr>
            <a:r>
              <a:rPr lang="nn-NO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Brand </a:t>
            </a:r>
            <a:r>
              <a:rPr lang="nn-NO" sz="2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name</a:t>
            </a:r>
            <a:r>
              <a:rPr lang="nn-NO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: </a:t>
            </a:r>
            <a:r>
              <a:rPr lang="nn-NO" sz="2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QTee</a:t>
            </a:r>
            <a:r>
              <a:rPr lang="nn-NO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®. </a:t>
            </a:r>
            <a:r>
              <a:rPr lang="nn-NO" sz="2400" dirty="0" err="1"/>
              <a:t>Breeder</a:t>
            </a:r>
            <a:r>
              <a:rPr lang="nn-NO" sz="2400" dirty="0"/>
              <a:t>: </a:t>
            </a:r>
            <a:r>
              <a:rPr lang="nn-NO" sz="2400" dirty="0" err="1"/>
              <a:t>Graminor</a:t>
            </a:r>
            <a:r>
              <a:rPr lang="nn-NO" sz="2400" dirty="0"/>
              <a:t> AS, </a:t>
            </a:r>
            <a:r>
              <a:rPr lang="nn-NO" sz="2400" dirty="0" smtClean="0"/>
              <a:t>Norway</a:t>
            </a:r>
          </a:p>
          <a:p>
            <a:pPr lvl="0">
              <a:buClr>
                <a:srgbClr val="E48312"/>
              </a:buClr>
              <a:buSzPct val="100000"/>
            </a:pPr>
            <a:endParaRPr lang="nn-NO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243222" y="4446382"/>
            <a:ext cx="4753997" cy="247760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71463" lvl="0" indent="-271463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n-NO" sz="2800" dirty="0">
                <a:solidFill>
                  <a:prstClr val="black"/>
                </a:solidFill>
              </a:rPr>
              <a:t>Genetic </a:t>
            </a:r>
            <a:r>
              <a:rPr lang="nn-NO" sz="2800" dirty="0" err="1">
                <a:solidFill>
                  <a:prstClr val="black"/>
                </a:solidFill>
              </a:rPr>
              <a:t>analysis</a:t>
            </a:r>
            <a:r>
              <a:rPr lang="nn-NO" sz="2800" dirty="0">
                <a:solidFill>
                  <a:prstClr val="black"/>
                </a:solidFill>
              </a:rPr>
              <a:t>.</a:t>
            </a:r>
          </a:p>
          <a:p>
            <a:pPr marL="271463" lvl="0" indent="-271463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n-NO" sz="2800" dirty="0" err="1">
                <a:solidFill>
                  <a:prstClr val="black"/>
                </a:solidFill>
              </a:rPr>
              <a:t>Pollination</a:t>
            </a:r>
            <a:r>
              <a:rPr lang="nn-NO" sz="2800" dirty="0">
                <a:solidFill>
                  <a:prstClr val="black"/>
                </a:solidFill>
              </a:rPr>
              <a:t> and </a:t>
            </a:r>
            <a:r>
              <a:rPr lang="nn-NO" sz="2800" dirty="0" err="1">
                <a:solidFill>
                  <a:prstClr val="black"/>
                </a:solidFill>
              </a:rPr>
              <a:t>fruit</a:t>
            </a:r>
            <a:r>
              <a:rPr lang="nn-NO" sz="2800" dirty="0">
                <a:solidFill>
                  <a:prstClr val="black"/>
                </a:solidFill>
              </a:rPr>
              <a:t> set</a:t>
            </a:r>
          </a:p>
          <a:p>
            <a:pPr marL="271463" lvl="0" indent="-271463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n-NO" sz="2800" dirty="0" smtClean="0">
                <a:solidFill>
                  <a:prstClr val="black"/>
                </a:solidFill>
              </a:rPr>
              <a:t>High </a:t>
            </a:r>
            <a:r>
              <a:rPr lang="nn-NO" sz="2800" dirty="0" err="1">
                <a:solidFill>
                  <a:prstClr val="black"/>
                </a:solidFill>
              </a:rPr>
              <a:t>density</a:t>
            </a:r>
            <a:r>
              <a:rPr lang="nn-NO" sz="2800" dirty="0">
                <a:solidFill>
                  <a:prstClr val="black"/>
                </a:solidFill>
              </a:rPr>
              <a:t> plantings</a:t>
            </a:r>
          </a:p>
          <a:p>
            <a:pPr marL="271463" lvl="0" indent="-271463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n-NO" sz="2800" dirty="0">
                <a:solidFill>
                  <a:prstClr val="black"/>
                </a:solidFill>
              </a:rPr>
              <a:t>Harvest </a:t>
            </a:r>
            <a:r>
              <a:rPr lang="nn-NO" sz="2800" dirty="0" err="1">
                <a:solidFill>
                  <a:prstClr val="black"/>
                </a:solidFill>
              </a:rPr>
              <a:t>windows</a:t>
            </a:r>
            <a:r>
              <a:rPr lang="nn-NO" sz="2800" dirty="0">
                <a:solidFill>
                  <a:prstClr val="black"/>
                </a:solidFill>
              </a:rPr>
              <a:t>, </a:t>
            </a:r>
            <a:r>
              <a:rPr lang="nn-NO" sz="2800" dirty="0" err="1">
                <a:solidFill>
                  <a:prstClr val="black"/>
                </a:solidFill>
              </a:rPr>
              <a:t>storage</a:t>
            </a:r>
            <a:r>
              <a:rPr lang="nn-NO" sz="2800" dirty="0">
                <a:solidFill>
                  <a:prstClr val="black"/>
                </a:solidFill>
              </a:rPr>
              <a:t> and </a:t>
            </a:r>
            <a:r>
              <a:rPr lang="nn-NO" sz="2800" dirty="0" err="1">
                <a:solidFill>
                  <a:prstClr val="black"/>
                </a:solidFill>
              </a:rPr>
              <a:t>fruit</a:t>
            </a:r>
            <a:r>
              <a:rPr lang="nn-NO" sz="2800" dirty="0">
                <a:solidFill>
                  <a:prstClr val="black"/>
                </a:solidFill>
              </a:rPr>
              <a:t> </a:t>
            </a:r>
            <a:r>
              <a:rPr lang="nn-NO" sz="2800" dirty="0" err="1">
                <a:solidFill>
                  <a:prstClr val="black"/>
                </a:solidFill>
              </a:rPr>
              <a:t>quality</a:t>
            </a:r>
            <a:endParaRPr lang="nn-NO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altLang="nb-NO" sz="3200" b="1" dirty="0">
                <a:latin typeface="+mn-lt"/>
              </a:rPr>
              <a:t>High tunnels and Green house  </a:t>
            </a:r>
            <a:r>
              <a:rPr lang="nb-NO" altLang="nb-NO" sz="3200" b="1" dirty="0" err="1">
                <a:latin typeface="+mn-lt"/>
              </a:rPr>
              <a:t>production</a:t>
            </a:r>
            <a:r>
              <a:rPr lang="nb-NO" altLang="nb-NO" sz="3200" b="1" dirty="0">
                <a:latin typeface="+mn-lt"/>
              </a:rPr>
              <a:t> </a:t>
            </a:r>
            <a:r>
              <a:rPr lang="nb-NO" altLang="nb-NO" sz="3200" b="1" dirty="0" err="1">
                <a:latin typeface="+mn-lt"/>
              </a:rPr>
              <a:t>of</a:t>
            </a:r>
            <a:r>
              <a:rPr lang="nb-NO" altLang="nb-NO" sz="3200" b="1" dirty="0">
                <a:latin typeface="+mn-lt"/>
              </a:rPr>
              <a:t> </a:t>
            </a:r>
            <a:r>
              <a:rPr lang="nb-NO" altLang="nb-NO" sz="3200" b="1" dirty="0" err="1">
                <a:latin typeface="+mn-lt"/>
              </a:rPr>
              <a:t>sweet</a:t>
            </a:r>
            <a:r>
              <a:rPr lang="nb-NO" altLang="nb-NO" sz="3200" b="1" dirty="0">
                <a:latin typeface="+mn-lt"/>
              </a:rPr>
              <a:t> </a:t>
            </a:r>
            <a:r>
              <a:rPr lang="nb-NO" altLang="nb-NO" sz="3200" b="1" dirty="0" err="1">
                <a:latin typeface="+mn-lt"/>
              </a:rPr>
              <a:t>cherry</a:t>
            </a:r>
            <a:r>
              <a:rPr lang="nn-NO" altLang="nb-NO" sz="3200" b="1" dirty="0">
                <a:latin typeface="+mn-lt"/>
              </a:rPr>
              <a:t/>
            </a:r>
            <a:br>
              <a:rPr lang="nn-NO" altLang="nb-NO" sz="3200" b="1" dirty="0">
                <a:latin typeface="+mn-lt"/>
              </a:rPr>
            </a:br>
            <a:endParaRPr lang="nn-NO" sz="3200" dirty="0">
              <a:latin typeface="+mn-lt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AB412D-6349-A447-8578-BE2912271935}" type="datetime1">
              <a:rPr lang="nb-NO" smtClean="0"/>
              <a:t>13.11.2017</a:t>
            </a:fld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NIBIO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5648" y="1378566"/>
            <a:ext cx="4233481" cy="317293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762" y="1378566"/>
            <a:ext cx="3814825" cy="487824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840" y="1378565"/>
            <a:ext cx="3200604" cy="490482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69" y="3598274"/>
            <a:ext cx="1993906" cy="26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2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b="1" dirty="0" err="1" smtClean="0"/>
              <a:t>fruit</a:t>
            </a:r>
            <a:r>
              <a:rPr lang="nn-NO" sz="3200" b="1" dirty="0" smtClean="0"/>
              <a:t> set in European </a:t>
            </a:r>
            <a:r>
              <a:rPr lang="nn-NO" sz="3200" b="1" dirty="0" err="1" smtClean="0"/>
              <a:t>plum</a:t>
            </a:r>
            <a:endParaRPr lang="nn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 err="1" smtClean="0">
                <a:solidFill>
                  <a:srgbClr val="002060"/>
                </a:solidFill>
              </a:rPr>
              <a:t>Background</a:t>
            </a:r>
            <a:r>
              <a:rPr lang="nn-NO" sz="2400" dirty="0" smtClean="0">
                <a:solidFill>
                  <a:srgbClr val="002060"/>
                </a:solidFill>
              </a:rPr>
              <a:t>: Norwegian </a:t>
            </a:r>
            <a:r>
              <a:rPr lang="nn-NO" sz="2400" dirty="0" err="1" smtClean="0">
                <a:solidFill>
                  <a:srgbClr val="002060"/>
                </a:solidFill>
              </a:rPr>
              <a:t>plum</a:t>
            </a:r>
            <a:r>
              <a:rPr lang="nn-NO" sz="2400" dirty="0" smtClean="0">
                <a:solidFill>
                  <a:srgbClr val="002060"/>
                </a:solidFill>
              </a:rPr>
              <a:t> acreage is </a:t>
            </a:r>
            <a:r>
              <a:rPr lang="nn-NO" sz="2400" dirty="0" err="1" smtClean="0">
                <a:solidFill>
                  <a:srgbClr val="002060"/>
                </a:solidFill>
              </a:rPr>
              <a:t>increasing</a:t>
            </a:r>
            <a:r>
              <a:rPr lang="nn-NO" sz="2400" dirty="0" smtClean="0">
                <a:solidFill>
                  <a:srgbClr val="002060"/>
                </a:solidFill>
              </a:rPr>
              <a:t>, but total </a:t>
            </a:r>
            <a:r>
              <a:rPr lang="nn-NO" sz="2400" dirty="0" err="1" smtClean="0">
                <a:solidFill>
                  <a:srgbClr val="002060"/>
                </a:solidFill>
              </a:rPr>
              <a:t>production</a:t>
            </a:r>
            <a:r>
              <a:rPr lang="nn-NO" sz="2400" dirty="0" smtClean="0">
                <a:solidFill>
                  <a:srgbClr val="002060"/>
                </a:solidFill>
              </a:rPr>
              <a:t> </a:t>
            </a:r>
            <a:r>
              <a:rPr lang="nn-NO" sz="2400" dirty="0" err="1" smtClean="0">
                <a:solidFill>
                  <a:srgbClr val="002060"/>
                </a:solidFill>
              </a:rPr>
              <a:t>not</a:t>
            </a:r>
            <a:r>
              <a:rPr lang="nn-NO" sz="2400" dirty="0" smtClean="0">
                <a:solidFill>
                  <a:srgbClr val="002060"/>
                </a:solidFill>
              </a:rPr>
              <a:t> </a:t>
            </a:r>
            <a:r>
              <a:rPr lang="nn-NO" sz="2400" dirty="0" err="1" smtClean="0">
                <a:solidFill>
                  <a:srgbClr val="002060"/>
                </a:solidFill>
              </a:rPr>
              <a:t>proportional</a:t>
            </a:r>
            <a:r>
              <a:rPr lang="nn-NO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nn-NO" sz="2400" dirty="0" err="1" smtClean="0">
                <a:solidFill>
                  <a:srgbClr val="0070C0"/>
                </a:solidFill>
              </a:rPr>
              <a:t>Aim</a:t>
            </a:r>
            <a:r>
              <a:rPr lang="nn-NO" sz="2400" dirty="0" smtClean="0">
                <a:solidFill>
                  <a:srgbClr val="0070C0"/>
                </a:solidFill>
              </a:rPr>
              <a:t>: Large and stable </a:t>
            </a:r>
            <a:r>
              <a:rPr lang="nn-NO" sz="2400" dirty="0" err="1" smtClean="0">
                <a:solidFill>
                  <a:srgbClr val="0070C0"/>
                </a:solidFill>
              </a:rPr>
              <a:t>fruit</a:t>
            </a:r>
            <a:r>
              <a:rPr lang="nn-NO" sz="2400" dirty="0" smtClean="0">
                <a:solidFill>
                  <a:srgbClr val="0070C0"/>
                </a:solidFill>
              </a:rPr>
              <a:t>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2400" dirty="0" err="1" smtClean="0"/>
              <a:t>Survey</a:t>
            </a:r>
            <a:r>
              <a:rPr lang="nn-NO" sz="2400" dirty="0" smtClean="0"/>
              <a:t> – </a:t>
            </a:r>
            <a:r>
              <a:rPr lang="nn-NO" sz="2400" dirty="0" err="1" smtClean="0"/>
              <a:t>management</a:t>
            </a:r>
            <a:r>
              <a:rPr lang="nn-NO" sz="2400" dirty="0" smtClean="0"/>
              <a:t> at </a:t>
            </a:r>
            <a:r>
              <a:rPr lang="nn-NO" sz="2400" dirty="0" err="1" smtClean="0"/>
              <a:t>plum</a:t>
            </a:r>
            <a:r>
              <a:rPr lang="nn-NO" sz="2400" dirty="0" smtClean="0"/>
              <a:t> </a:t>
            </a:r>
            <a:r>
              <a:rPr lang="nn-NO" sz="2400" dirty="0" err="1" smtClean="0"/>
              <a:t>growers</a:t>
            </a:r>
            <a:endParaRPr lang="nn-NO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n-NO" sz="2400" dirty="0" err="1" smtClean="0"/>
              <a:t>Phenology</a:t>
            </a:r>
            <a:r>
              <a:rPr lang="nn-NO" sz="2400" dirty="0" smtClean="0"/>
              <a:t>, </a:t>
            </a:r>
            <a:r>
              <a:rPr lang="nn-NO" sz="2400" dirty="0" err="1" smtClean="0"/>
              <a:t>different</a:t>
            </a:r>
            <a:r>
              <a:rPr lang="nn-NO" sz="2400" dirty="0" smtClean="0"/>
              <a:t> </a:t>
            </a:r>
            <a:r>
              <a:rPr lang="nn-NO" sz="2400" dirty="0" err="1" smtClean="0"/>
              <a:t>cultivars</a:t>
            </a:r>
            <a:r>
              <a:rPr lang="nn-NO" sz="2400" dirty="0" smtClean="0"/>
              <a:t> and regions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2400" dirty="0" err="1" smtClean="0"/>
              <a:t>Controlled</a:t>
            </a:r>
            <a:r>
              <a:rPr lang="nn-NO" sz="2400" dirty="0" smtClean="0"/>
              <a:t> </a:t>
            </a:r>
            <a:r>
              <a:rPr lang="nn-NO" sz="2400" dirty="0" err="1" smtClean="0"/>
              <a:t>crossings</a:t>
            </a:r>
            <a:r>
              <a:rPr lang="nn-NO" sz="2400" dirty="0" smtClean="0"/>
              <a:t>, </a:t>
            </a:r>
            <a:r>
              <a:rPr lang="nn-NO" sz="2400" dirty="0" err="1" smtClean="0"/>
              <a:t>main</a:t>
            </a:r>
            <a:r>
              <a:rPr lang="nn-NO" sz="2400" dirty="0" smtClean="0"/>
              <a:t> </a:t>
            </a:r>
            <a:r>
              <a:rPr lang="nn-NO" sz="2400" dirty="0" err="1" smtClean="0"/>
              <a:t>cultivars</a:t>
            </a:r>
            <a:r>
              <a:rPr lang="nn-NO" sz="2400" dirty="0" smtClean="0"/>
              <a:t> and 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err="1" smtClean="0"/>
              <a:t>different</a:t>
            </a:r>
            <a:r>
              <a:rPr lang="nn-NO" sz="2400" dirty="0" smtClean="0"/>
              <a:t> </a:t>
            </a:r>
            <a:r>
              <a:rPr lang="nn-NO" sz="2400" dirty="0" err="1" smtClean="0"/>
              <a:t>fathers</a:t>
            </a:r>
            <a:endParaRPr lang="nn-NO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n-NO" sz="2400" dirty="0" smtClean="0"/>
              <a:t>Pollen </a:t>
            </a:r>
            <a:r>
              <a:rPr lang="nn-NO" sz="2400" dirty="0" err="1" smtClean="0"/>
              <a:t>germination</a:t>
            </a:r>
            <a:r>
              <a:rPr lang="nn-NO" sz="2400" dirty="0" smtClean="0"/>
              <a:t>, pollen tube </a:t>
            </a:r>
            <a:r>
              <a:rPr lang="nn-NO" sz="2400" dirty="0" err="1" smtClean="0"/>
              <a:t>growth</a:t>
            </a:r>
            <a:r>
              <a:rPr lang="nn-NO" sz="2400" dirty="0" smtClean="0"/>
              <a:t>,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 </a:t>
            </a:r>
            <a:r>
              <a:rPr lang="nn-NO" sz="2400" dirty="0" err="1" smtClean="0"/>
              <a:t>fertilization</a:t>
            </a:r>
            <a:r>
              <a:rPr lang="nn-NO" sz="2400" dirty="0" smtClean="0"/>
              <a:t>, EPP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2400" dirty="0" err="1" smtClean="0"/>
              <a:t>Paternity</a:t>
            </a:r>
            <a:r>
              <a:rPr lang="nn-NO" sz="2400" dirty="0" smtClean="0"/>
              <a:t> testing, SSR </a:t>
            </a:r>
            <a:r>
              <a:rPr lang="nn-NO" sz="2400" dirty="0" err="1" smtClean="0"/>
              <a:t>analysis</a:t>
            </a:r>
            <a:r>
              <a:rPr lang="nn-NO" sz="2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n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4294967295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294967295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nb-NO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54FB0036-210A-0943-BE10-F8F2163522A6}" type="slidenum">
              <a:rPr lang="nb-NO" noProof="0" smtClean="0"/>
              <a:pPr/>
              <a:t>12</a:t>
            </a:fld>
            <a:endParaRPr lang="nb-NO" noProof="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2755" y="2681526"/>
            <a:ext cx="3822549" cy="286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-187019"/>
            <a:ext cx="8229599" cy="1024665"/>
          </a:xfrm>
        </p:spPr>
        <p:txBody>
          <a:bodyPr>
            <a:normAutofit/>
          </a:bodyPr>
          <a:lstStyle/>
          <a:p>
            <a:pPr algn="ctr"/>
            <a:r>
              <a:rPr lang="nn-NO" sz="3200" b="1" dirty="0" smtClean="0"/>
              <a:t>Apple </a:t>
            </a:r>
            <a:r>
              <a:rPr lang="nn-NO" sz="3200" b="1" dirty="0" err="1" smtClean="0"/>
              <a:t>cider</a:t>
            </a:r>
            <a:endParaRPr lang="nn-NO" sz="3200" b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8" name="AutoShape 4" descr="https://mail.nibio.no/owa/service.svc/s/GetFileAttachment?id=AAMkADMyMjFiYTc4LTY3MmItNGE1Mi1hMmIyLThiZmMwNDE1ZmNkMQBGAAAAAABP%2Bxs5SKslQL7OzXjt0R3XBwAEx3%2Fz%2FHcFQrCY8Y6iN%2B1nAAAAZQaZAABfPTc82HlnT5UVg3G13CArAAFGdUf8AAABEgAQAAc96qe5fk5KtiPHqvznrcQ%3D&amp;X-OWA-CANARY=jRbb9djgPke0qnEBtLZ3JlBwZ7ZAKdUITCMUI8wIa4t9KFoP_GKB2IEKfgV6bxqiqL9odfqHcxk.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1435297"/>
            <a:ext cx="8229600" cy="470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 dirty="0" smtClean="0"/>
          </a:p>
          <a:p>
            <a:endParaRPr lang="nn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88" y="1119496"/>
            <a:ext cx="3882353" cy="5185215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" y="3787207"/>
            <a:ext cx="3467959" cy="2594732"/>
          </a:xfrm>
          <a:prstGeom prst="rect">
            <a:avLst/>
          </a:prstGeom>
        </p:spPr>
      </p:pic>
      <p:pic>
        <p:nvPicPr>
          <p:cNvPr id="12" name="Bilde 5" descr="CiderNorsk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3" y="1195923"/>
            <a:ext cx="296227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2" y="1195923"/>
            <a:ext cx="2928277" cy="5196660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1756502" y="1167589"/>
            <a:ext cx="7149137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n-NO" sz="2400" dirty="0" smtClean="0"/>
              <a:t>New </a:t>
            </a:r>
            <a:r>
              <a:rPr lang="nn-NO" sz="2400" dirty="0" err="1" smtClean="0"/>
              <a:t>goverment</a:t>
            </a:r>
            <a:r>
              <a:rPr lang="nn-NO" sz="2400" dirty="0" smtClean="0"/>
              <a:t> </a:t>
            </a:r>
            <a:r>
              <a:rPr lang="nn-NO" sz="2400" dirty="0" err="1" smtClean="0"/>
              <a:t>regulation</a:t>
            </a:r>
            <a:r>
              <a:rPr lang="nn-NO" sz="2400" dirty="0" smtClean="0"/>
              <a:t>: </a:t>
            </a:r>
            <a:r>
              <a:rPr lang="nn-NO" sz="2400" dirty="0" err="1" smtClean="0"/>
              <a:t>Farmers</a:t>
            </a:r>
            <a:r>
              <a:rPr lang="nn-NO" sz="2400" dirty="0" smtClean="0"/>
              <a:t> are </a:t>
            </a:r>
            <a:r>
              <a:rPr lang="nn-NO" sz="2400" dirty="0" err="1" smtClean="0"/>
              <a:t>allowed</a:t>
            </a:r>
            <a:r>
              <a:rPr lang="nn-NO" sz="2400" dirty="0" smtClean="0"/>
              <a:t> to </a:t>
            </a:r>
            <a:r>
              <a:rPr lang="nn-NO" sz="2400" dirty="0" err="1" smtClean="0"/>
              <a:t>sell</a:t>
            </a:r>
            <a:endParaRPr lang="nn-NO" sz="2400" dirty="0" smtClean="0"/>
          </a:p>
          <a:p>
            <a:r>
              <a:rPr lang="nn-NO" sz="2400" dirty="0" smtClean="0"/>
              <a:t> </a:t>
            </a:r>
            <a:r>
              <a:rPr lang="nn-NO" sz="2400" dirty="0" err="1" smtClean="0"/>
              <a:t>alkcohol</a:t>
            </a:r>
            <a:r>
              <a:rPr lang="nn-NO" sz="2400" dirty="0" smtClean="0"/>
              <a:t> &gt;4.7 % from </a:t>
            </a:r>
            <a:r>
              <a:rPr lang="nn-NO" sz="2400" dirty="0" err="1" smtClean="0"/>
              <a:t>the</a:t>
            </a:r>
            <a:r>
              <a:rPr lang="nn-NO" sz="2400" dirty="0" smtClean="0"/>
              <a:t> farm gate</a:t>
            </a:r>
            <a:endParaRPr lang="nn-NO" sz="2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88636" y="5794461"/>
            <a:ext cx="9055364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n-NO" sz="2400" dirty="0" err="1" smtClean="0"/>
              <a:t>Nibo</a:t>
            </a:r>
            <a:r>
              <a:rPr lang="nn-NO" sz="2400" dirty="0" smtClean="0"/>
              <a:t> is </a:t>
            </a:r>
            <a:r>
              <a:rPr lang="nn-NO" sz="2400" dirty="0" err="1" smtClean="0"/>
              <a:t>doing</a:t>
            </a:r>
            <a:r>
              <a:rPr lang="nn-NO" sz="2400" dirty="0" smtClean="0"/>
              <a:t> </a:t>
            </a:r>
            <a:r>
              <a:rPr lang="nn-NO" sz="2400" dirty="0" err="1" smtClean="0"/>
              <a:t>product</a:t>
            </a:r>
            <a:r>
              <a:rPr lang="nn-NO" sz="2400" dirty="0" smtClean="0"/>
              <a:t> </a:t>
            </a:r>
            <a:r>
              <a:rPr lang="nn-NO" sz="2400" dirty="0" err="1" smtClean="0"/>
              <a:t>development</a:t>
            </a:r>
            <a:r>
              <a:rPr lang="nn-NO" sz="2400" dirty="0" smtClean="0"/>
              <a:t>; blending, </a:t>
            </a:r>
            <a:r>
              <a:rPr lang="nn-NO" sz="2400" dirty="0" err="1"/>
              <a:t>fermenting</a:t>
            </a:r>
            <a:r>
              <a:rPr lang="nn-NO" sz="2400" dirty="0"/>
              <a:t>,</a:t>
            </a:r>
            <a:r>
              <a:rPr lang="nn-NO" sz="2400" dirty="0" smtClean="0"/>
              <a:t> </a:t>
            </a:r>
            <a:r>
              <a:rPr lang="nn-NO" sz="2400" dirty="0" err="1" smtClean="0"/>
              <a:t>tasting</a:t>
            </a:r>
            <a:r>
              <a:rPr lang="nn-NO" sz="2400" dirty="0" smtClean="0"/>
              <a:t> </a:t>
            </a:r>
            <a:r>
              <a:rPr lang="nn-NO" sz="2400" dirty="0" err="1" smtClean="0"/>
              <a:t>etc</a:t>
            </a:r>
            <a:endParaRPr lang="nn-NO" sz="24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4072947" y="6372940"/>
            <a:ext cx="226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All </a:t>
            </a:r>
            <a:r>
              <a:rPr lang="nn-NO" dirty="0" err="1" smtClean="0"/>
              <a:t>photos</a:t>
            </a:r>
            <a:r>
              <a:rPr lang="nn-NO" dirty="0" smtClean="0"/>
              <a:t> : E. Vangdal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34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86443" y="1495796"/>
            <a:ext cx="8229599" cy="768499"/>
          </a:xfrm>
        </p:spPr>
        <p:txBody>
          <a:bodyPr>
            <a:noAutofit/>
          </a:bodyPr>
          <a:lstStyle/>
          <a:p>
            <a:r>
              <a:rPr lang="nn-NO" b="1" dirty="0" err="1"/>
              <a:t>Thank</a:t>
            </a:r>
            <a:r>
              <a:rPr lang="nn-NO" b="1" dirty="0"/>
              <a:t> </a:t>
            </a:r>
            <a:r>
              <a:rPr lang="nn-NO" b="1" dirty="0" err="1"/>
              <a:t>you</a:t>
            </a:r>
            <a:r>
              <a:rPr lang="nn-NO" b="1" dirty="0"/>
              <a:t/>
            </a:r>
            <a:br>
              <a:rPr lang="nn-NO" b="1" dirty="0"/>
            </a:br>
            <a:r>
              <a:rPr lang="nn-NO" b="1" dirty="0"/>
              <a:t> for </a:t>
            </a:r>
            <a:r>
              <a:rPr lang="nn-NO" b="1" dirty="0" err="1"/>
              <a:t>your</a:t>
            </a:r>
            <a:r>
              <a:rPr lang="nn-NO" b="1" dirty="0"/>
              <a:t> </a:t>
            </a:r>
            <a:r>
              <a:rPr lang="nn-NO" b="1" dirty="0" err="1"/>
              <a:t>attention</a:t>
            </a:r>
            <a:endParaRPr lang="nn-NO" b="1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idx="1"/>
          </p:nvPr>
        </p:nvSpPr>
        <p:spPr>
          <a:xfrm flipV="1">
            <a:off x="4700589" y="8143875"/>
            <a:ext cx="600075" cy="428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nb-NO" sz="788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771776" y="2357438"/>
            <a:ext cx="5529263" cy="5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128588" defTabSz="457200">
              <a:tabLst>
                <a:tab pos="128588" algn="l"/>
              </a:tabLst>
            </a:pPr>
            <a:endParaRPr lang="nb-NO" sz="563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28588" defTabSz="457200">
              <a:tabLst>
                <a:tab pos="128588" algn="l"/>
              </a:tabLst>
            </a:pPr>
            <a:r>
              <a:rPr lang="nb-NO" sz="563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sz="563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563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sz="563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nb-NO" sz="1013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060721" y="1727813"/>
            <a:ext cx="5143500" cy="33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r>
              <a:rPr lang="nn-NO" sz="563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  <a:endParaRPr lang="nn-NO" sz="675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/>
            <a:endParaRPr lang="nn-NO" sz="1013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002036" y="4322863"/>
            <a:ext cx="5143500" cy="2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r>
              <a:rPr lang="nb-NO" sz="563">
                <a:solidFill>
                  <a:prstClr val="black"/>
                </a:solidFill>
                <a:latin typeface="Arial" charset="0"/>
                <a:cs typeface="Arial" charset="0"/>
              </a:rPr>
              <a:t>*</a:t>
            </a:r>
            <a:r>
              <a:rPr lang="nb-NO" sz="1013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002036" y="2432448"/>
            <a:ext cx="5143500" cy="33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r>
              <a:rPr lang="nn-NO" sz="563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  <a:endParaRPr lang="nn-NO" sz="675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/>
            <a:endParaRPr lang="nn-NO" sz="1013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39947" name="Picture 11" descr="H:\Mine dokumenter\Bilete\Planteforsk\dbygn, fasa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929" y="3212976"/>
            <a:ext cx="3619127" cy="2406621"/>
          </a:xfrm>
          <a:prstGeom prst="rect">
            <a:avLst/>
          </a:prstGeom>
          <a:noFill/>
        </p:spPr>
      </p:pic>
      <p:sp>
        <p:nvSpPr>
          <p:cNvPr id="2" name="TekstSylinder 1"/>
          <p:cNvSpPr txBox="1"/>
          <p:nvPr/>
        </p:nvSpPr>
        <p:spPr>
          <a:xfrm>
            <a:off x="5724128" y="3684023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b-NO" sz="2000" b="1" dirty="0">
                <a:solidFill>
                  <a:srgbClr val="000066"/>
                </a:solidFill>
                <a:latin typeface="Book Antiqua" pitchFamily="18" charset="0"/>
              </a:rPr>
              <a:t>NIBIO Ullensvang</a:t>
            </a:r>
          </a:p>
          <a:p>
            <a:pPr defTabSz="457200"/>
            <a:r>
              <a:rPr lang="nb-NO" sz="2000" b="1" dirty="0">
                <a:solidFill>
                  <a:srgbClr val="000066"/>
                </a:solidFill>
                <a:latin typeface="Book Antiqua" pitchFamily="18" charset="0"/>
              </a:rPr>
              <a:t>Norway</a:t>
            </a:r>
            <a:endParaRPr lang="nn-NO" sz="2000" dirty="0">
              <a:solidFill>
                <a:prstClr val="black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99593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nn-NO" dirty="0">
              <a:solidFill>
                <a:prstClr val="black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541" y="861176"/>
            <a:ext cx="4381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905" y="4013910"/>
            <a:ext cx="1377680" cy="8036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July</a:t>
            </a:r>
            <a:r>
              <a:rPr lang="nb-NO" dirty="0" smtClean="0"/>
              <a:t> 1,  2015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294967295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nb-NO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54FB0036-210A-0943-BE10-F8F2163522A6}" type="slidenum">
              <a:rPr lang="nb-NO" noProof="0" smtClean="0"/>
              <a:pPr/>
              <a:t>2</a:t>
            </a:fld>
            <a:endParaRPr lang="nb-NO" noProof="0"/>
          </a:p>
        </p:txBody>
      </p:sp>
      <p:pic>
        <p:nvPicPr>
          <p:cNvPr id="9" name="Picture 8" descr="01.-logo_logo---farger_logo-pa-transparent-bakgrunn-til-bruk-pa_1192x1499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12" r="12512" b="9003"/>
          <a:stretch/>
        </p:blipFill>
        <p:spPr>
          <a:xfrm>
            <a:off x="3591715" y="3931838"/>
            <a:ext cx="1060366" cy="1245013"/>
          </a:xfrm>
          <a:prstGeom prst="rect">
            <a:avLst/>
          </a:prstGeom>
        </p:spPr>
      </p:pic>
      <p:pic>
        <p:nvPicPr>
          <p:cNvPr id="11" name="Picture 10" descr="nilf_farger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211" y="4244163"/>
            <a:ext cx="1668638" cy="48974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05" y="1985359"/>
            <a:ext cx="5827059" cy="170609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813726" y="5276885"/>
            <a:ext cx="767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Objective:</a:t>
            </a:r>
          </a:p>
          <a:p>
            <a:r>
              <a:rPr lang="en-US" sz="2000" b="1" dirty="0" smtClean="0">
                <a:solidFill>
                  <a:prstClr val="black"/>
                </a:solidFill>
              </a:rPr>
              <a:t>Be the </a:t>
            </a:r>
            <a:r>
              <a:rPr lang="en-US" sz="2000" b="1" dirty="0">
                <a:solidFill>
                  <a:prstClr val="black"/>
                </a:solidFill>
              </a:rPr>
              <a:t>leading national </a:t>
            </a:r>
            <a:r>
              <a:rPr lang="en-US" sz="2000" b="1" dirty="0" smtClean="0">
                <a:solidFill>
                  <a:prstClr val="black"/>
                </a:solidFill>
              </a:rPr>
              <a:t>research center </a:t>
            </a:r>
            <a:r>
              <a:rPr lang="en-US" sz="2000" b="1" dirty="0">
                <a:solidFill>
                  <a:prstClr val="black"/>
                </a:solidFill>
              </a:rPr>
              <a:t>for the development </a:t>
            </a:r>
            <a:r>
              <a:rPr lang="en-US" sz="2000" b="1" dirty="0" smtClean="0">
                <a:solidFill>
                  <a:prstClr val="black"/>
                </a:solidFill>
              </a:rPr>
              <a:t>of knowledge </a:t>
            </a:r>
            <a:r>
              <a:rPr lang="en-US" sz="2000" b="1" dirty="0">
                <a:solidFill>
                  <a:prstClr val="black"/>
                </a:solidFill>
              </a:rPr>
              <a:t>within the field of </a:t>
            </a:r>
            <a:r>
              <a:rPr lang="en-US" sz="2000" b="1" dirty="0" err="1" smtClean="0">
                <a:solidFill>
                  <a:prstClr val="black"/>
                </a:solidFill>
              </a:rPr>
              <a:t>bioeconomy</a:t>
            </a:r>
            <a:r>
              <a:rPr lang="en-US" sz="2000" b="1" dirty="0" smtClean="0">
                <a:solidFill>
                  <a:prstClr val="black"/>
                </a:solidFill>
              </a:rPr>
              <a:t> in  Norway </a:t>
            </a:r>
            <a:endParaRPr lang="nn-NO" b="1" dirty="0"/>
          </a:p>
        </p:txBody>
      </p:sp>
    </p:spTree>
    <p:extLst>
      <p:ext uri="{BB962C8B-B14F-4D97-AF65-F5344CB8AC3E}">
        <p14:creationId xmlns:p14="http://schemas.microsoft.com/office/powerpoint/2010/main" val="1290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8962" y="-164861"/>
            <a:ext cx="8229599" cy="1024665"/>
          </a:xfrm>
        </p:spPr>
        <p:txBody>
          <a:bodyPr>
            <a:normAutofit/>
          </a:bodyPr>
          <a:lstStyle/>
          <a:p>
            <a:r>
              <a:rPr lang="nb-NO" sz="3200" b="1" dirty="0" smtClean="0">
                <a:cs typeface="Arial" panose="020B0604020202020204" pitchFamily="34" charset="0"/>
              </a:rPr>
              <a:t>NIBIO has </a:t>
            </a:r>
            <a:r>
              <a:rPr lang="nb-NO" sz="3200" b="1" dirty="0" err="1" smtClean="0">
                <a:cs typeface="Arial" panose="020B0604020202020204" pitchFamily="34" charset="0"/>
              </a:rPr>
              <a:t>Leading</a:t>
            </a:r>
            <a:r>
              <a:rPr lang="nb-NO" sz="3200" b="1" dirty="0" smtClean="0">
                <a:cs typeface="Arial" panose="020B0604020202020204" pitchFamily="34" charset="0"/>
              </a:rPr>
              <a:t> </a:t>
            </a:r>
            <a:r>
              <a:rPr lang="nb-NO" sz="3200" b="1" dirty="0" err="1" smtClean="0">
                <a:cs typeface="Arial" panose="020B0604020202020204" pitchFamily="34" charset="0"/>
              </a:rPr>
              <a:t>expertise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1651" y="746923"/>
            <a:ext cx="8216900" cy="47087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One of the largest R&amp;D organisations in Norway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Governmental organisation – under The Ministry of Agriculture and Food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Total staff about </a:t>
            </a:r>
            <a:r>
              <a:rPr lang="en-GB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680</a:t>
            </a:r>
            <a:endParaRPr lang="en-GB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Total turnover – </a:t>
            </a:r>
            <a:r>
              <a:rPr lang="en-GB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approximately 80 mill Euro </a:t>
            </a: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– with very diverse funding sources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Research </a:t>
            </a:r>
            <a:r>
              <a:rPr lang="nb-NO" sz="2400" dirty="0" err="1">
                <a:solidFill>
                  <a:schemeClr val="tx1"/>
                </a:solidFill>
                <a:cs typeface="Arial" panose="020B0604020202020204" pitchFamily="34" charset="0"/>
              </a:rPr>
              <a:t>stations</a:t>
            </a:r>
            <a:r>
              <a:rPr lang="nb-NO" sz="2400" dirty="0">
                <a:solidFill>
                  <a:schemeClr val="tx1"/>
                </a:solidFill>
                <a:cs typeface="Arial" panose="020B0604020202020204" pitchFamily="34" charset="0"/>
              </a:rPr>
              <a:t> and </a:t>
            </a:r>
            <a:r>
              <a:rPr lang="nb-NO" sz="2400" dirty="0" err="1">
                <a:solidFill>
                  <a:schemeClr val="tx1"/>
                </a:solidFill>
                <a:cs typeface="Arial" panose="020B0604020202020204" pitchFamily="34" charset="0"/>
              </a:rPr>
              <a:t>networks</a:t>
            </a:r>
            <a:r>
              <a:rPr lang="nb-NO" sz="2400" dirty="0">
                <a:solidFill>
                  <a:schemeClr val="tx1"/>
                </a:solidFill>
                <a:cs typeface="Arial" panose="020B0604020202020204" pitchFamily="34" charset="0"/>
              </a:rPr>
              <a:t> in all Norwegian regions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chemeClr val="tx1"/>
                </a:solidFill>
                <a:cs typeface="Arial" panose="020B0604020202020204" pitchFamily="34" charset="0"/>
              </a:rPr>
              <a:t>Extensive</a:t>
            </a:r>
            <a:r>
              <a:rPr lang="nb-NO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>
                <a:solidFill>
                  <a:schemeClr val="tx1"/>
                </a:solidFill>
                <a:cs typeface="Arial" panose="020B0604020202020204" pitchFamily="34" charset="0"/>
              </a:rPr>
              <a:t>international</a:t>
            </a:r>
            <a:r>
              <a:rPr lang="nb-NO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nb-NO" sz="2400" dirty="0" err="1">
                <a:solidFill>
                  <a:schemeClr val="tx1"/>
                </a:solidFill>
                <a:cs typeface="Arial" panose="020B0604020202020204" pitchFamily="34" charset="0"/>
              </a:rPr>
              <a:t>collaboration</a:t>
            </a:r>
            <a:endParaRPr lang="nb-NO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>
              <a:buClr>
                <a:srgbClr val="94C600"/>
              </a:buClr>
              <a:buNone/>
            </a:pPr>
            <a:endParaRPr lang="nb-NO" sz="2400" dirty="0">
              <a:solidFill>
                <a:prstClr val="black"/>
              </a:solidFill>
            </a:endParaRPr>
          </a:p>
          <a:p>
            <a:pPr marL="0" lvl="0" indent="0">
              <a:buClr>
                <a:srgbClr val="94C600"/>
              </a:buClr>
              <a:buNone/>
            </a:pPr>
            <a:endParaRPr lang="nb-NO" dirty="0">
              <a:solidFill>
                <a:prstClr val="black"/>
              </a:solidFill>
            </a:endParaRPr>
          </a:p>
          <a:p>
            <a:pPr lvl="0">
              <a:buClr>
                <a:srgbClr val="94C600"/>
              </a:buClr>
            </a:pPr>
            <a:endParaRPr lang="nb-NO" dirty="0">
              <a:solidFill>
                <a:prstClr val="black"/>
              </a:solidFill>
            </a:endParaRPr>
          </a:p>
          <a:p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4294967295"/>
          </p:nvPr>
        </p:nvSpPr>
        <p:spPr>
          <a:xfrm>
            <a:off x="127093" y="530620"/>
            <a:ext cx="1300177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4294967295"/>
          </p:nvPr>
        </p:nvSpPr>
        <p:spPr>
          <a:xfrm>
            <a:off x="1810871" y="18288"/>
            <a:ext cx="5732929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</a:t>
            </a:fld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425" y="4424003"/>
            <a:ext cx="2717149" cy="184475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/>
          <a:srcRect l="2410"/>
          <a:stretch/>
        </p:blipFill>
        <p:spPr>
          <a:xfrm>
            <a:off x="6189039" y="4424003"/>
            <a:ext cx="2709522" cy="1844754"/>
          </a:xfrm>
          <a:prstGeom prst="rect">
            <a:avLst/>
          </a:prstGeom>
        </p:spPr>
      </p:pic>
      <p:pic>
        <p:nvPicPr>
          <p:cNvPr id="1026" name="Picture 2" descr="web India feltarbeid Johannes REddy Krishna RVP_6063.jpg (Brødtekst (BF)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424003"/>
            <a:ext cx="2773159" cy="1844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 b="5594"/>
          <a:stretch/>
        </p:blipFill>
        <p:spPr>
          <a:xfrm>
            <a:off x="880000" y="0"/>
            <a:ext cx="4848321" cy="624314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94029" y="-1"/>
            <a:ext cx="2949971" cy="3058418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4294967295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nb-NO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54FB0036-210A-0943-BE10-F8F2163522A6}" type="slidenum">
              <a:rPr lang="nb-NO" noProof="0" smtClean="0"/>
              <a:pPr/>
              <a:t>4</a:t>
            </a:fld>
            <a:endParaRPr lang="nb-NO" noProof="0"/>
          </a:p>
        </p:txBody>
      </p:sp>
      <p:sp>
        <p:nvSpPr>
          <p:cNvPr id="8" name="TekstSylinder 7"/>
          <p:cNvSpPr txBox="1"/>
          <p:nvPr/>
        </p:nvSpPr>
        <p:spPr>
          <a:xfrm>
            <a:off x="3591340" y="2336742"/>
            <a:ext cx="49828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Nibio</a:t>
            </a:r>
            <a:r>
              <a:rPr lang="nb-NO" sz="2800" dirty="0" smtClean="0"/>
              <a:t> has </a:t>
            </a:r>
            <a:r>
              <a:rPr lang="nb-NO" sz="2800" dirty="0" err="1" smtClean="0"/>
              <a:t>research</a:t>
            </a:r>
            <a:r>
              <a:rPr lang="nb-NO" sz="2800" dirty="0" smtClean="0"/>
              <a:t> </a:t>
            </a:r>
            <a:r>
              <a:rPr lang="nb-NO" sz="2800" dirty="0" err="1" smtClean="0"/>
              <a:t>facilities</a:t>
            </a:r>
            <a:r>
              <a:rPr lang="nb-NO" sz="2800" dirty="0" smtClean="0"/>
              <a:t> </a:t>
            </a:r>
            <a:r>
              <a:rPr lang="nb-NO" sz="2800" dirty="0" err="1" smtClean="0"/>
              <a:t>covering</a:t>
            </a:r>
            <a:r>
              <a:rPr lang="nb-NO" sz="2800" dirty="0" smtClean="0"/>
              <a:t> </a:t>
            </a:r>
            <a:r>
              <a:rPr lang="nb-NO" sz="2800" dirty="0" err="1" smtClean="0"/>
              <a:t>large</a:t>
            </a:r>
            <a:r>
              <a:rPr lang="nb-NO" sz="2800" dirty="0" smtClean="0"/>
              <a:t> gradients in </a:t>
            </a:r>
            <a:r>
              <a:rPr lang="nb-NO" sz="2800" dirty="0" err="1" smtClean="0"/>
              <a:t>climate</a:t>
            </a:r>
            <a:r>
              <a:rPr lang="nb-NO" sz="2800" dirty="0" smtClean="0"/>
              <a:t> and </a:t>
            </a:r>
            <a:r>
              <a:rPr lang="nb-NO" sz="2800" dirty="0" err="1" smtClean="0"/>
              <a:t>agro-ecological</a:t>
            </a:r>
            <a:r>
              <a:rPr lang="nb-NO" sz="2800" dirty="0" smtClean="0"/>
              <a:t> </a:t>
            </a:r>
            <a:r>
              <a:rPr lang="nb-NO" sz="2800" dirty="0" err="1" smtClean="0"/>
              <a:t>conditions</a:t>
            </a:r>
            <a:r>
              <a:rPr lang="nb-NO" sz="2800" dirty="0" smtClean="0"/>
              <a:t> in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whole</a:t>
            </a:r>
            <a:r>
              <a:rPr lang="nb-NO" sz="2800" dirty="0" smtClean="0"/>
              <a:t> country.</a:t>
            </a:r>
          </a:p>
          <a:p>
            <a:r>
              <a:rPr lang="nb-NO" sz="2800" dirty="0" smtClean="0"/>
              <a:t>In total 18 </a:t>
            </a:r>
            <a:r>
              <a:rPr lang="nb-NO" sz="2800" dirty="0" err="1" smtClean="0"/>
              <a:t>sites</a:t>
            </a:r>
            <a:r>
              <a:rPr lang="nb-NO" sz="2800" dirty="0" smtClean="0"/>
              <a:t>.</a:t>
            </a:r>
            <a:endParaRPr lang="nb-NO" sz="2800" dirty="0"/>
          </a:p>
        </p:txBody>
      </p:sp>
      <p:pic>
        <p:nvPicPr>
          <p:cNvPr id="4098" name="Picture 2" descr="HD Map of Europe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076"/>
            <a:ext cx="9279715" cy="5677002"/>
          </a:xfrm>
          <a:prstGeom prst="rect">
            <a:avLst/>
          </a:prstGeom>
        </p:spPr>
      </p:pic>
      <p:sp>
        <p:nvSpPr>
          <p:cNvPr id="6" name="TekstSylinder 5"/>
          <p:cNvSpPr txBox="1">
            <a:spLocks noChangeArrowheads="1"/>
          </p:cNvSpPr>
          <p:nvPr/>
        </p:nvSpPr>
        <p:spPr bwMode="auto">
          <a:xfrm>
            <a:off x="4189283" y="5897843"/>
            <a:ext cx="3228460" cy="4020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sz="2000" b="1" kern="0" dirty="0"/>
              <a:t>Food production and society</a:t>
            </a:r>
          </a:p>
        </p:txBody>
      </p:sp>
      <p:sp>
        <p:nvSpPr>
          <p:cNvPr id="7" name="TekstSylinder 6"/>
          <p:cNvSpPr txBox="1">
            <a:spLocks noChangeArrowheads="1"/>
          </p:cNvSpPr>
          <p:nvPr/>
        </p:nvSpPr>
        <p:spPr bwMode="auto">
          <a:xfrm>
            <a:off x="237601" y="5124260"/>
            <a:ext cx="3360982" cy="413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sz="2000" b="1" kern="0" dirty="0"/>
              <a:t>Forestry and forest resources</a:t>
            </a:r>
          </a:p>
        </p:txBody>
      </p:sp>
      <p:sp>
        <p:nvSpPr>
          <p:cNvPr id="8" name="TekstSylinder 7"/>
          <p:cNvSpPr txBox="1">
            <a:spLocks noChangeArrowheads="1"/>
          </p:cNvSpPr>
          <p:nvPr/>
        </p:nvSpPr>
        <p:spPr bwMode="auto">
          <a:xfrm>
            <a:off x="992973" y="3702819"/>
            <a:ext cx="3677798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sz="2000" b="1" kern="0" dirty="0"/>
              <a:t>Biotechnology and plant health</a:t>
            </a:r>
          </a:p>
        </p:txBody>
      </p:sp>
      <p:sp>
        <p:nvSpPr>
          <p:cNvPr id="9" name="TekstSylinder 8"/>
          <p:cNvSpPr txBox="1">
            <a:spLocks noChangeArrowheads="1"/>
          </p:cNvSpPr>
          <p:nvPr/>
        </p:nvSpPr>
        <p:spPr bwMode="auto">
          <a:xfrm>
            <a:off x="5012160" y="2896327"/>
            <a:ext cx="4067175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sz="2000" b="1" kern="0" dirty="0"/>
              <a:t>Environment and natural resources</a:t>
            </a:r>
          </a:p>
        </p:txBody>
      </p:sp>
      <p:sp>
        <p:nvSpPr>
          <p:cNvPr id="10" name="TekstSylinder 9"/>
          <p:cNvSpPr txBox="1">
            <a:spLocks noChangeArrowheads="1"/>
          </p:cNvSpPr>
          <p:nvPr/>
        </p:nvSpPr>
        <p:spPr bwMode="auto">
          <a:xfrm>
            <a:off x="190899" y="2181744"/>
            <a:ext cx="2975433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sz="2000" b="1" kern="0" dirty="0"/>
              <a:t>Geography and statistics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2670606" y="125681"/>
            <a:ext cx="4278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Key </a:t>
            </a:r>
            <a:r>
              <a:rPr lang="en-GB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Thematical</a:t>
            </a:r>
            <a:r>
              <a:rPr lang="en-GB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GB" sz="3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Areas  </a:t>
            </a:r>
            <a:endParaRPr lang="en-GB" sz="3200" b="1" i="1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59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93240" y="-164861"/>
            <a:ext cx="8229599" cy="1024665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NIBIO INTERNATIONALLY</a:t>
            </a: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6995" y="757866"/>
            <a:ext cx="4006566" cy="4876800"/>
          </a:xfrm>
        </p:spPr>
        <p:txBody>
          <a:bodyPr/>
          <a:lstStyle/>
          <a:p>
            <a:pPr marL="0" indent="0" algn="l">
              <a:buNone/>
            </a:pPr>
            <a:r>
              <a:rPr lang="nb-NO" sz="2400" dirty="0" smtClean="0">
                <a:solidFill>
                  <a:schemeClr val="tx1"/>
                </a:solidFill>
              </a:rPr>
              <a:t>Norway is a </a:t>
            </a:r>
            <a:r>
              <a:rPr lang="nb-NO" sz="2400" dirty="0" err="1" smtClean="0">
                <a:solidFill>
                  <a:schemeClr val="tx1"/>
                </a:solidFill>
              </a:rPr>
              <a:t>small</a:t>
            </a:r>
            <a:r>
              <a:rPr lang="nb-NO" sz="2400" dirty="0" smtClean="0">
                <a:solidFill>
                  <a:schemeClr val="tx1"/>
                </a:solidFill>
              </a:rPr>
              <a:t> country, </a:t>
            </a:r>
            <a:r>
              <a:rPr lang="nb-NO" sz="2400" dirty="0" err="1" smtClean="0">
                <a:solidFill>
                  <a:schemeClr val="tx1"/>
                </a:solidFill>
              </a:rPr>
              <a:t>but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our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research</a:t>
            </a:r>
            <a:r>
              <a:rPr lang="nb-NO" sz="2400" dirty="0" smtClean="0">
                <a:solidFill>
                  <a:schemeClr val="tx1"/>
                </a:solidFill>
              </a:rPr>
              <a:t> is </a:t>
            </a:r>
            <a:r>
              <a:rPr lang="nb-NO" sz="2400" dirty="0" err="1" smtClean="0">
                <a:solidFill>
                  <a:schemeClr val="tx1"/>
                </a:solidFill>
              </a:rPr>
              <a:t>important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on</a:t>
            </a:r>
            <a:r>
              <a:rPr lang="nb-NO" sz="2400" dirty="0" smtClean="0">
                <a:solidFill>
                  <a:schemeClr val="tx1"/>
                </a:solidFill>
              </a:rPr>
              <a:t> a global </a:t>
            </a:r>
            <a:r>
              <a:rPr lang="nb-NO" sz="2400" dirty="0" err="1" smtClean="0">
                <a:solidFill>
                  <a:schemeClr val="tx1"/>
                </a:solidFill>
              </a:rPr>
              <a:t>scale</a:t>
            </a:r>
            <a:r>
              <a:rPr lang="nb-NO" sz="2400" dirty="0" smtClean="0">
                <a:solidFill>
                  <a:schemeClr val="tx1"/>
                </a:solidFill>
              </a:rPr>
              <a:t>. </a:t>
            </a:r>
          </a:p>
          <a:p>
            <a:pPr marL="0" indent="0" algn="l">
              <a:buNone/>
            </a:pPr>
            <a:endParaRPr lang="nb-NO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tx1"/>
                </a:solidFill>
              </a:rPr>
              <a:t>NIBIO </a:t>
            </a:r>
            <a:r>
              <a:rPr lang="nb-NO" sz="2400" dirty="0" err="1" smtClean="0">
                <a:solidFill>
                  <a:schemeClr val="tx1"/>
                </a:solidFill>
              </a:rPr>
              <a:t>coordinates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several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large</a:t>
            </a:r>
            <a:r>
              <a:rPr lang="nb-NO" sz="2400" dirty="0" smtClean="0">
                <a:solidFill>
                  <a:schemeClr val="tx1"/>
                </a:solidFill>
              </a:rPr>
              <a:t> EU-</a:t>
            </a:r>
            <a:r>
              <a:rPr lang="nb-NO" sz="2400" dirty="0" err="1" smtClean="0">
                <a:solidFill>
                  <a:schemeClr val="tx1"/>
                </a:solidFill>
              </a:rPr>
              <a:t>projects</a:t>
            </a:r>
            <a:endParaRPr lang="nb-NO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err="1" smtClean="0">
                <a:solidFill>
                  <a:schemeClr val="tx1"/>
                </a:solidFill>
              </a:rPr>
              <a:t>Substantial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research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programmes</a:t>
            </a:r>
            <a:r>
              <a:rPr lang="nb-NO" sz="2400" dirty="0" smtClean="0">
                <a:solidFill>
                  <a:schemeClr val="tx1"/>
                </a:solidFill>
              </a:rPr>
              <a:t> in Asia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tx1"/>
                </a:solidFill>
              </a:rPr>
              <a:t>Development in </a:t>
            </a:r>
            <a:r>
              <a:rPr lang="nb-NO" sz="2400" dirty="0" err="1" smtClean="0">
                <a:solidFill>
                  <a:schemeClr val="tx1"/>
                </a:solidFill>
              </a:rPr>
              <a:t>Africa</a:t>
            </a:r>
            <a:endParaRPr lang="nb-NO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tx1"/>
                </a:solidFill>
              </a:rPr>
              <a:t>Projects in South-America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tx1"/>
                </a:solidFill>
              </a:rPr>
              <a:t>Cross-</a:t>
            </a:r>
            <a:r>
              <a:rPr lang="nb-NO" sz="2400" dirty="0" err="1" smtClean="0">
                <a:solidFill>
                  <a:schemeClr val="tx1"/>
                </a:solidFill>
              </a:rPr>
              <a:t>boundary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collaboration</a:t>
            </a:r>
            <a:r>
              <a:rPr lang="nb-NO" sz="2400" dirty="0" smtClean="0">
                <a:solidFill>
                  <a:schemeClr val="tx1"/>
                </a:solidFill>
              </a:rPr>
              <a:t> in </a:t>
            </a:r>
            <a:r>
              <a:rPr lang="nb-NO" sz="2400" dirty="0" err="1" smtClean="0">
                <a:solidFill>
                  <a:schemeClr val="tx1"/>
                </a:solidFill>
              </a:rPr>
              <a:t>the</a:t>
            </a:r>
            <a:r>
              <a:rPr lang="nb-NO" sz="2400" dirty="0" smtClean="0">
                <a:solidFill>
                  <a:schemeClr val="tx1"/>
                </a:solidFill>
              </a:rPr>
              <a:t> Barents Region</a:t>
            </a:r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4294967295"/>
          </p:nvPr>
        </p:nvSpPr>
        <p:spPr>
          <a:xfrm>
            <a:off x="1693240" y="6445923"/>
            <a:ext cx="1416718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4294967295"/>
          </p:nvPr>
        </p:nvSpPr>
        <p:spPr>
          <a:xfrm>
            <a:off x="3429276" y="6528816"/>
            <a:ext cx="585056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6</a:t>
            </a:fld>
            <a:endParaRPr lang="en-US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t="15924" r="245" b="18320"/>
          <a:stretch/>
        </p:blipFill>
        <p:spPr>
          <a:xfrm>
            <a:off x="5035479" y="2030853"/>
            <a:ext cx="3664021" cy="36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2173" y="-84211"/>
            <a:ext cx="8553267" cy="1024665"/>
          </a:xfrm>
        </p:spPr>
        <p:txBody>
          <a:bodyPr>
            <a:normAutofit/>
          </a:bodyPr>
          <a:lstStyle/>
          <a:p>
            <a:r>
              <a:rPr lang="nb-NO" sz="3200" b="1" dirty="0" err="1" smtClean="0"/>
              <a:t>Division</a:t>
            </a:r>
            <a:r>
              <a:rPr lang="nb-NO" sz="3200" b="1" dirty="0" smtClean="0"/>
              <a:t> - FOOD PRODUCTION and </a:t>
            </a:r>
            <a:r>
              <a:rPr lang="nb-NO" sz="3200" b="1" dirty="0" err="1" smtClean="0"/>
              <a:t>society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2173" y="1399287"/>
            <a:ext cx="3889827" cy="318944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Food </a:t>
            </a:r>
            <a:r>
              <a:rPr lang="nb-NO" sz="2400" dirty="0" err="1">
                <a:solidFill>
                  <a:schemeClr val="tx1"/>
                </a:solidFill>
              </a:rPr>
              <a:t>safety</a:t>
            </a:r>
            <a:r>
              <a:rPr lang="nb-NO" sz="2400" dirty="0">
                <a:solidFill>
                  <a:schemeClr val="tx1"/>
                </a:solidFill>
              </a:rPr>
              <a:t> and </a:t>
            </a:r>
            <a:r>
              <a:rPr lang="nb-NO" sz="2400" dirty="0" err="1">
                <a:solidFill>
                  <a:schemeClr val="tx1"/>
                </a:solidFill>
              </a:rPr>
              <a:t>security</a:t>
            </a:r>
            <a:endParaRPr lang="nb-NO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chemeClr val="tx1"/>
                </a:solidFill>
              </a:rPr>
              <a:t>Innovation</a:t>
            </a:r>
            <a:r>
              <a:rPr lang="nb-NO" sz="2400" dirty="0">
                <a:solidFill>
                  <a:schemeClr val="tx1"/>
                </a:solidFill>
              </a:rPr>
              <a:t> in </a:t>
            </a:r>
            <a:r>
              <a:rPr lang="nb-NO" sz="2400" dirty="0" err="1">
                <a:solidFill>
                  <a:schemeClr val="tx1"/>
                </a:solidFill>
              </a:rPr>
              <a:t>the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entire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value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chain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Environment and </a:t>
            </a:r>
            <a:r>
              <a:rPr lang="nb-NO" sz="2400" dirty="0" err="1">
                <a:solidFill>
                  <a:schemeClr val="tx1"/>
                </a:solidFill>
              </a:rPr>
              <a:t>climate</a:t>
            </a:r>
            <a:r>
              <a:rPr lang="nb-NO" sz="2400" dirty="0">
                <a:solidFill>
                  <a:schemeClr val="tx1"/>
                </a:solidFill>
              </a:rPr>
              <a:t>-smart </a:t>
            </a:r>
            <a:r>
              <a:rPr lang="nb-NO" sz="2400" dirty="0" err="1">
                <a:solidFill>
                  <a:schemeClr val="tx1"/>
                </a:solidFill>
              </a:rPr>
              <a:t>agriculture</a:t>
            </a:r>
            <a:r>
              <a:rPr lang="nb-NO" sz="2400" dirty="0">
                <a:solidFill>
                  <a:schemeClr val="tx1"/>
                </a:solidFill>
              </a:rPr>
              <a:t> and </a:t>
            </a:r>
            <a:r>
              <a:rPr lang="nb-NO" sz="2400" dirty="0" err="1">
                <a:solidFill>
                  <a:schemeClr val="tx1"/>
                </a:solidFill>
              </a:rPr>
              <a:t>food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production</a:t>
            </a:r>
            <a:endParaRPr lang="nb-NO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Plant </a:t>
            </a:r>
            <a:r>
              <a:rPr lang="nb-NO" sz="2400" dirty="0" err="1">
                <a:solidFill>
                  <a:schemeClr val="tx1"/>
                </a:solidFill>
              </a:rPr>
              <a:t>production</a:t>
            </a:r>
            <a:r>
              <a:rPr lang="nb-NO" sz="2400" dirty="0">
                <a:solidFill>
                  <a:schemeClr val="tx1"/>
                </a:solidFill>
              </a:rPr>
              <a:t>, </a:t>
            </a:r>
            <a:r>
              <a:rPr lang="nb-NO" sz="2400" dirty="0" err="1">
                <a:solidFill>
                  <a:schemeClr val="tx1"/>
                </a:solidFill>
              </a:rPr>
              <a:t>agronomy</a:t>
            </a:r>
            <a:r>
              <a:rPr lang="nb-NO" sz="2400" dirty="0">
                <a:solidFill>
                  <a:schemeClr val="tx1"/>
                </a:solidFill>
              </a:rPr>
              <a:t>, </a:t>
            </a:r>
            <a:r>
              <a:rPr lang="nb-NO" sz="2400" dirty="0" err="1">
                <a:solidFill>
                  <a:schemeClr val="tx1"/>
                </a:solidFill>
              </a:rPr>
              <a:t>soil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sciences</a:t>
            </a:r>
            <a:r>
              <a:rPr lang="nb-NO" sz="2400" dirty="0">
                <a:solidFill>
                  <a:schemeClr val="tx1"/>
                </a:solidFill>
              </a:rPr>
              <a:t>, </a:t>
            </a:r>
            <a:r>
              <a:rPr lang="nb-NO" sz="2400" dirty="0" err="1">
                <a:solidFill>
                  <a:schemeClr val="tx1"/>
                </a:solidFill>
              </a:rPr>
              <a:t>ecology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chemeClr val="tx1"/>
                </a:solidFill>
              </a:rPr>
              <a:t>Economy</a:t>
            </a:r>
            <a:r>
              <a:rPr lang="nb-NO" sz="2400" dirty="0">
                <a:solidFill>
                  <a:schemeClr val="tx1"/>
                </a:solidFill>
              </a:rPr>
              <a:t> and </a:t>
            </a:r>
            <a:r>
              <a:rPr lang="nb-NO" sz="2400" dirty="0" err="1">
                <a:solidFill>
                  <a:schemeClr val="tx1"/>
                </a:solidFill>
              </a:rPr>
              <a:t>social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sciences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Cultural landscapes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4294967295"/>
          </p:nvPr>
        </p:nvSpPr>
        <p:spPr>
          <a:xfrm>
            <a:off x="412082" y="18288"/>
            <a:ext cx="1204958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7</a:t>
            </a:fld>
            <a:endParaRPr lang="en-US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216" y="1666629"/>
            <a:ext cx="1268078" cy="361524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68" y="1698007"/>
            <a:ext cx="2385392" cy="178904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968" y="3556102"/>
            <a:ext cx="2360592" cy="17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1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Department </a:t>
            </a:r>
            <a:r>
              <a:rPr lang="nb-NO" sz="3600" b="1" dirty="0" err="1" smtClean="0"/>
              <a:t>of</a:t>
            </a:r>
            <a:r>
              <a:rPr lang="nb-NO" sz="3600" b="1" dirty="0" smtClean="0"/>
              <a:t> </a:t>
            </a:r>
            <a:r>
              <a:rPr lang="nb-NO" sz="3600" b="1" dirty="0" err="1" smtClean="0"/>
              <a:t>Horticultrure</a:t>
            </a: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5186" y="1085091"/>
            <a:ext cx="8229600" cy="4289191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 err="1" smtClean="0"/>
              <a:t>Working</a:t>
            </a:r>
            <a:r>
              <a:rPr lang="nb-NO" sz="2400" dirty="0" smtClean="0"/>
              <a:t> areas:</a:t>
            </a:r>
          </a:p>
          <a:p>
            <a:pPr marL="0" indent="0">
              <a:buNone/>
            </a:pPr>
            <a:r>
              <a:rPr lang="nb-NO" sz="2400" dirty="0" err="1" smtClean="0"/>
              <a:t>Conventional</a:t>
            </a:r>
            <a:r>
              <a:rPr lang="nb-NO" sz="2400" dirty="0" smtClean="0"/>
              <a:t> and </a:t>
            </a:r>
            <a:r>
              <a:rPr lang="nb-NO" sz="2400" dirty="0" err="1" smtClean="0"/>
              <a:t>organic</a:t>
            </a:r>
            <a:r>
              <a:rPr lang="nb-NO" sz="2400" dirty="0" smtClean="0"/>
              <a:t> </a:t>
            </a:r>
            <a:r>
              <a:rPr lang="nb-NO" sz="2400" dirty="0" err="1" smtClean="0"/>
              <a:t>production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following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crops</a:t>
            </a:r>
            <a:r>
              <a:rPr lang="nb-NO" sz="2400" dirty="0" smtClean="0"/>
              <a:t>: </a:t>
            </a:r>
          </a:p>
          <a:p>
            <a:pPr marL="0" indent="0">
              <a:buNone/>
            </a:pPr>
            <a:r>
              <a:rPr lang="nb-NO" sz="2400" dirty="0" err="1" smtClean="0"/>
              <a:t>Fruit</a:t>
            </a:r>
            <a:r>
              <a:rPr lang="nb-NO" sz="2400" dirty="0" smtClean="0"/>
              <a:t> and </a:t>
            </a:r>
            <a:r>
              <a:rPr lang="nb-NO" sz="2400" dirty="0" err="1" smtClean="0"/>
              <a:t>small</a:t>
            </a:r>
            <a:r>
              <a:rPr lang="nb-NO" sz="2400" dirty="0" smtClean="0"/>
              <a:t> </a:t>
            </a:r>
            <a:r>
              <a:rPr lang="nb-NO" sz="2400" dirty="0" err="1" smtClean="0"/>
              <a:t>fruit</a:t>
            </a:r>
            <a:r>
              <a:rPr lang="nb-NO" sz="2400" dirty="0" smtClean="0"/>
              <a:t>, </a:t>
            </a:r>
            <a:r>
              <a:rPr lang="nb-NO" sz="2400" dirty="0" err="1" smtClean="0"/>
              <a:t>Vegetables</a:t>
            </a:r>
            <a:r>
              <a:rPr lang="nb-NO" sz="2400" dirty="0" smtClean="0"/>
              <a:t>, </a:t>
            </a:r>
            <a:r>
              <a:rPr lang="nb-NO" sz="2400" dirty="0" err="1" smtClean="0"/>
              <a:t>Potato</a:t>
            </a:r>
            <a:r>
              <a:rPr lang="nb-NO" sz="2400" dirty="0" smtClean="0"/>
              <a:t>, Green house </a:t>
            </a:r>
            <a:r>
              <a:rPr lang="nb-NO" sz="2400" dirty="0" err="1" smtClean="0"/>
              <a:t>production</a:t>
            </a:r>
            <a:endParaRPr lang="nb-NO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Genetic </a:t>
            </a:r>
            <a:r>
              <a:rPr lang="nb-NO" sz="2400" dirty="0" err="1" smtClean="0"/>
              <a:t>resources</a:t>
            </a:r>
            <a:r>
              <a:rPr lang="nb-NO" sz="2400" dirty="0" smtClean="0"/>
              <a:t> and analyses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Variety and </a:t>
            </a:r>
            <a:r>
              <a:rPr lang="nb-NO" sz="2400" dirty="0" err="1" smtClean="0"/>
              <a:t>rootstock</a:t>
            </a:r>
            <a:r>
              <a:rPr lang="nb-NO" sz="2400" dirty="0" smtClean="0"/>
              <a:t> testing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 smtClean="0"/>
              <a:t>Crop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altLang="nb-NO" sz="2400" dirty="0" smtClean="0"/>
              <a:t>Post </a:t>
            </a:r>
            <a:r>
              <a:rPr lang="nb-NO" altLang="nb-NO" sz="2400" dirty="0" err="1"/>
              <a:t>harvest</a:t>
            </a:r>
            <a:r>
              <a:rPr lang="nb-NO" altLang="nb-NO" sz="2400" dirty="0"/>
              <a:t> </a:t>
            </a:r>
            <a:r>
              <a:rPr lang="nb-NO" altLang="nb-NO" sz="2400" dirty="0" err="1"/>
              <a:t>physiology</a:t>
            </a:r>
            <a:r>
              <a:rPr lang="nb-NO" altLang="nb-NO" sz="2400" dirty="0"/>
              <a:t>: </a:t>
            </a:r>
            <a:r>
              <a:rPr lang="nb-NO" altLang="nb-NO" sz="2400" dirty="0" err="1"/>
              <a:t>Expand</a:t>
            </a:r>
            <a:r>
              <a:rPr lang="nb-NO" altLang="nb-NO" sz="2400" dirty="0"/>
              <a:t> </a:t>
            </a:r>
            <a:r>
              <a:rPr lang="nb-NO" altLang="nb-NO" sz="2400" dirty="0" err="1"/>
              <a:t>the</a:t>
            </a:r>
            <a:r>
              <a:rPr lang="nb-NO" altLang="nb-NO" sz="2400" dirty="0"/>
              <a:t> sales </a:t>
            </a:r>
            <a:r>
              <a:rPr lang="nb-NO" altLang="nb-NO" sz="2400" dirty="0" err="1" smtClean="0"/>
              <a:t>season</a:t>
            </a:r>
            <a:endParaRPr lang="nb-NO" altLang="nb-NO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altLang="nb-NO" sz="2400" dirty="0" err="1" smtClean="0"/>
              <a:t>Innovation</a:t>
            </a:r>
            <a:r>
              <a:rPr lang="nb-NO" altLang="nb-NO" sz="2400" dirty="0" smtClean="0"/>
              <a:t> – </a:t>
            </a:r>
            <a:r>
              <a:rPr lang="nb-NO" altLang="nb-NO" sz="2400" dirty="0" err="1" smtClean="0"/>
              <a:t>products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developments</a:t>
            </a:r>
            <a:endParaRPr lang="nb-NO" altLang="nb-NO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4294967295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294967295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nb-NO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54FB0036-210A-0943-BE10-F8F2163522A6}" type="slidenum">
              <a:rPr lang="nb-NO" noProof="0" smtClean="0"/>
              <a:pPr/>
              <a:t>8</a:t>
            </a:fld>
            <a:endParaRPr lang="nb-NO" noProof="0" dirty="0"/>
          </a:p>
        </p:txBody>
      </p:sp>
      <p:pic>
        <p:nvPicPr>
          <p:cNvPr id="8" name="Picture 23" descr="H:\Bilder\Lok\Lok 3 0109 2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4" y="4723026"/>
            <a:ext cx="1905812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Bilder\Diverse gronnsakbilder\IMG_06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21" y="4651118"/>
            <a:ext cx="1032143" cy="13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r="9827"/>
          <a:stretch>
            <a:fillRect/>
          </a:stretch>
        </p:blipFill>
        <p:spPr bwMode="auto">
          <a:xfrm>
            <a:off x="4339986" y="4744282"/>
            <a:ext cx="149568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:\bilete\epleknop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52" y="4732925"/>
            <a:ext cx="1611005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44" y="4651118"/>
            <a:ext cx="1014136" cy="135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40" y="4506888"/>
            <a:ext cx="1274763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7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b="1" dirty="0" smtClean="0"/>
              <a:t>New </a:t>
            </a:r>
            <a:r>
              <a:rPr lang="nn-NO" sz="3600" b="1" dirty="0" err="1" smtClean="0"/>
              <a:t>innovations</a:t>
            </a:r>
            <a:r>
              <a:rPr lang="nn-NO" sz="3600" b="1" dirty="0" smtClean="0"/>
              <a:t> in </a:t>
            </a:r>
            <a:r>
              <a:rPr lang="nn-NO" sz="3600" b="1" dirty="0" err="1" smtClean="0"/>
              <a:t>horticulture</a:t>
            </a:r>
            <a:endParaRPr lang="nn-NO" sz="3600" b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AB412D-6349-A447-8578-BE2912271935}" type="datetime1">
              <a:rPr lang="nb-NO" smtClean="0"/>
              <a:t>13.11.2017</a:t>
            </a:fld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NIBIO</a:t>
            </a:r>
            <a:endParaRPr lang="en-US" dirty="0"/>
          </a:p>
        </p:txBody>
      </p:sp>
      <p:pic>
        <p:nvPicPr>
          <p:cNvPr id="7" name="Picture 2" descr="C:\-  Åge på C-disk\- Bringebær\Bilder - Driving av bringebær\2012-Driving av Bringebær\2012-05(mai)-29 - Modne Bringebær - Særheim + nr 46 Smuldra bær\DSCF6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30" y="1095313"/>
            <a:ext cx="3440228" cy="2580171"/>
          </a:xfrm>
        </p:spPr>
      </p:pic>
      <p:pic>
        <p:nvPicPr>
          <p:cNvPr id="8" name="Picture 2" descr="C:\-  Åge på C-disk\- Bringebær\Bilder - Driving av bringebær\2012-Driving av Bringebær\2012-05(mai)-29 - Modne Bringebær - Særheim + nr 46 Smuldra bær\DSCF66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t="948" r="7449"/>
          <a:stretch>
            <a:fillRect/>
          </a:stretch>
        </p:blipFill>
        <p:spPr bwMode="auto">
          <a:xfrm>
            <a:off x="2724254" y="1120015"/>
            <a:ext cx="764700" cy="83447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685086" y="2389708"/>
            <a:ext cx="2964115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n-NO" dirty="0" smtClean="0"/>
              <a:t>Out </a:t>
            </a:r>
            <a:r>
              <a:rPr lang="nn-NO" dirty="0" err="1" smtClean="0"/>
              <a:t>of</a:t>
            </a:r>
            <a:r>
              <a:rPr lang="nn-NO" dirty="0" smtClean="0"/>
              <a:t> </a:t>
            </a:r>
            <a:r>
              <a:rPr lang="nn-NO" dirty="0" err="1" smtClean="0"/>
              <a:t>season</a:t>
            </a:r>
            <a:r>
              <a:rPr lang="nn-NO" dirty="0" smtClean="0"/>
              <a:t> </a:t>
            </a:r>
            <a:r>
              <a:rPr lang="nn-NO" dirty="0" err="1" smtClean="0"/>
              <a:t>Raspberry</a:t>
            </a:r>
            <a:r>
              <a:rPr lang="nn-NO" dirty="0" smtClean="0"/>
              <a:t> ‘ in </a:t>
            </a:r>
            <a:r>
              <a:rPr lang="nn-NO" dirty="0" err="1" smtClean="0"/>
              <a:t>greenhouse</a:t>
            </a:r>
            <a:r>
              <a:rPr lang="nn-NO" dirty="0" smtClean="0"/>
              <a:t>. Hedge, 3.5 m </a:t>
            </a:r>
            <a:r>
              <a:rPr lang="nn-NO" dirty="0" err="1" smtClean="0"/>
              <a:t>of</a:t>
            </a:r>
            <a:r>
              <a:rPr lang="nn-NO" dirty="0" smtClean="0"/>
              <a:t> ‘</a:t>
            </a:r>
            <a:r>
              <a:rPr lang="nn-NO" dirty="0" err="1" smtClean="0"/>
              <a:t>Tulameen</a:t>
            </a:r>
            <a:r>
              <a:rPr lang="nn-NO" dirty="0" smtClean="0"/>
              <a:t>’. May 29</a:t>
            </a:r>
            <a:endParaRPr lang="nn-NO" dirty="0"/>
          </a:p>
        </p:txBody>
      </p:sp>
      <p:pic>
        <p:nvPicPr>
          <p:cNvPr id="10" name="Plassholder for innhold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8659" y="1041752"/>
            <a:ext cx="2576930" cy="3436236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lassholder for innhold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8" t="27046" r="17268" b="7722"/>
          <a:stretch>
            <a:fillRect/>
          </a:stretch>
        </p:blipFill>
        <p:spPr bwMode="auto">
          <a:xfrm>
            <a:off x="5396483" y="2989079"/>
            <a:ext cx="1147813" cy="136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Sylinder 11"/>
          <p:cNvSpPr txBox="1"/>
          <p:nvPr/>
        </p:nvSpPr>
        <p:spPr>
          <a:xfrm>
            <a:off x="4000581" y="2172959"/>
            <a:ext cx="251500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n-NO" dirty="0" smtClean="0"/>
              <a:t>Black </a:t>
            </a:r>
            <a:r>
              <a:rPr lang="nn-NO" dirty="0" err="1" smtClean="0"/>
              <a:t>currants</a:t>
            </a:r>
            <a:r>
              <a:rPr lang="nn-NO" dirty="0" smtClean="0"/>
              <a:t> in </a:t>
            </a:r>
            <a:r>
              <a:rPr lang="nn-NO" dirty="0" err="1" smtClean="0"/>
              <a:t>green</a:t>
            </a:r>
            <a:r>
              <a:rPr lang="nn-NO" dirty="0" smtClean="0"/>
              <a:t> </a:t>
            </a:r>
            <a:r>
              <a:rPr lang="nn-NO" dirty="0" err="1" smtClean="0"/>
              <a:t>house</a:t>
            </a:r>
            <a:r>
              <a:rPr lang="nn-NO" dirty="0" smtClean="0"/>
              <a:t>. June 5</a:t>
            </a:r>
            <a:endParaRPr lang="nn-NO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0386" y="1460651"/>
            <a:ext cx="3557088" cy="2667817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1042" y="3234968"/>
            <a:ext cx="1420594" cy="1065446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6577580" y="1376249"/>
            <a:ext cx="266932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n-NO" dirty="0" err="1" smtClean="0"/>
              <a:t>Aquaponics</a:t>
            </a:r>
            <a:r>
              <a:rPr lang="nn-NO" dirty="0" smtClean="0"/>
              <a:t>, </a:t>
            </a:r>
            <a:r>
              <a:rPr lang="nn-NO" dirty="0" err="1" smtClean="0"/>
              <a:t>fish</a:t>
            </a:r>
            <a:r>
              <a:rPr lang="nn-NO" dirty="0" smtClean="0"/>
              <a:t> and </a:t>
            </a:r>
            <a:r>
              <a:rPr lang="nn-NO" dirty="0" err="1" smtClean="0"/>
              <a:t>salad</a:t>
            </a:r>
            <a:endParaRPr lang="nn-NO" dirty="0"/>
          </a:p>
        </p:txBody>
      </p:sp>
      <p:pic>
        <p:nvPicPr>
          <p:cNvPr id="17" name="Picture 2" descr="http://www.chinassny.com/upload/201109291139275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r="17191"/>
          <a:stretch>
            <a:fillRect/>
          </a:stretch>
        </p:blipFill>
        <p:spPr bwMode="auto">
          <a:xfrm>
            <a:off x="403144" y="3597165"/>
            <a:ext cx="3504073" cy="30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Sylinder 17"/>
          <p:cNvSpPr txBox="1"/>
          <p:nvPr/>
        </p:nvSpPr>
        <p:spPr>
          <a:xfrm>
            <a:off x="738296" y="5049078"/>
            <a:ext cx="2463880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n-NO" dirty="0" err="1" smtClean="0"/>
              <a:t>Plantfabric</a:t>
            </a:r>
            <a:r>
              <a:rPr lang="nn-NO" dirty="0" smtClean="0"/>
              <a:t>, </a:t>
            </a:r>
            <a:r>
              <a:rPr lang="nn-NO" dirty="0" err="1" smtClean="0"/>
              <a:t>resirkulating</a:t>
            </a:r>
            <a:endParaRPr lang="nn-NO" dirty="0" smtClean="0"/>
          </a:p>
          <a:p>
            <a:r>
              <a:rPr lang="nn-NO" dirty="0" err="1" smtClean="0"/>
              <a:t>of</a:t>
            </a:r>
            <a:r>
              <a:rPr lang="nn-NO" dirty="0" smtClean="0"/>
              <a:t> </a:t>
            </a:r>
            <a:r>
              <a:rPr lang="nn-NO" dirty="0" err="1" smtClean="0"/>
              <a:t>energy</a:t>
            </a:r>
            <a:r>
              <a:rPr lang="nn-NO" dirty="0" smtClean="0"/>
              <a:t> and </a:t>
            </a:r>
            <a:r>
              <a:rPr lang="nn-NO" dirty="0" err="1" smtClean="0"/>
              <a:t>nutrition</a:t>
            </a:r>
            <a:r>
              <a:rPr lang="nn-NO" dirty="0" smtClean="0"/>
              <a:t> </a:t>
            </a:r>
            <a:endParaRPr lang="nn-NO" dirty="0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53" y="4570782"/>
            <a:ext cx="4153670" cy="2336439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708" y="5985703"/>
            <a:ext cx="1638254" cy="921518"/>
          </a:xfrm>
          <a:prstGeom prst="rect">
            <a:avLst/>
          </a:prstGeom>
        </p:spPr>
      </p:pic>
      <p:sp>
        <p:nvSpPr>
          <p:cNvPr id="21" name="TekstSylinder 20"/>
          <p:cNvSpPr txBox="1"/>
          <p:nvPr/>
        </p:nvSpPr>
        <p:spPr>
          <a:xfrm>
            <a:off x="4414090" y="4535142"/>
            <a:ext cx="3460178" cy="6924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defTabSz="342900"/>
            <a:r>
              <a:rPr lang="nb-NO" sz="2100" dirty="0" err="1">
                <a:solidFill>
                  <a:srgbClr val="B9DBB6">
                    <a:lumMod val="50000"/>
                  </a:srgbClr>
                </a:solidFill>
              </a:rPr>
              <a:t>Edamame</a:t>
            </a:r>
            <a:r>
              <a:rPr lang="nb-NO" dirty="0">
                <a:solidFill>
                  <a:srgbClr val="B9DBB6">
                    <a:lumMod val="50000"/>
                  </a:srgbClr>
                </a:solidFill>
              </a:rPr>
              <a:t> – </a:t>
            </a:r>
            <a:r>
              <a:rPr lang="nb-NO" dirty="0" err="1" smtClean="0">
                <a:solidFill>
                  <a:srgbClr val="B9DBB6">
                    <a:lumMod val="50000"/>
                  </a:srgbClr>
                </a:solidFill>
              </a:rPr>
              <a:t>soyabeans</a:t>
            </a:r>
            <a:r>
              <a:rPr lang="nb-NO" dirty="0" smtClean="0">
                <a:solidFill>
                  <a:srgbClr val="B9DBB6">
                    <a:lumMod val="50000"/>
                  </a:srgbClr>
                </a:solidFill>
              </a:rPr>
              <a:t> harvested</a:t>
            </a:r>
          </a:p>
          <a:p>
            <a:pPr defTabSz="342900"/>
            <a:r>
              <a:rPr lang="nb-NO" dirty="0" smtClean="0">
                <a:solidFill>
                  <a:srgbClr val="B9DBB6">
                    <a:lumMod val="50000"/>
                  </a:srgbClr>
                </a:solidFill>
              </a:rPr>
              <a:t> as </a:t>
            </a:r>
            <a:r>
              <a:rPr lang="nb-NO" dirty="0" err="1" smtClean="0">
                <a:solidFill>
                  <a:srgbClr val="B9DBB6">
                    <a:lumMod val="50000"/>
                  </a:srgbClr>
                </a:solidFill>
              </a:rPr>
              <a:t>fresh</a:t>
            </a:r>
            <a:r>
              <a:rPr lang="nb-NO" dirty="0" smtClean="0">
                <a:solidFill>
                  <a:srgbClr val="B9DBB6">
                    <a:lumMod val="50000"/>
                  </a:srgbClr>
                </a:solidFill>
              </a:rPr>
              <a:t> </a:t>
            </a:r>
            <a:r>
              <a:rPr lang="nb-NO" dirty="0" err="1" smtClean="0">
                <a:solidFill>
                  <a:srgbClr val="B9DBB6">
                    <a:lumMod val="50000"/>
                  </a:srgbClr>
                </a:solidFill>
              </a:rPr>
              <a:t>vegetables</a:t>
            </a:r>
            <a:endParaRPr lang="nb-NO" dirty="0">
              <a:solidFill>
                <a:srgbClr val="B9DBB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bio grønn std">
  <a:themeElements>
    <a:clrScheme name="NIBIO">
      <a:dk1>
        <a:sysClr val="windowText" lastClr="000000"/>
      </a:dk1>
      <a:lt1>
        <a:sysClr val="window" lastClr="FFFFFF"/>
      </a:lt1>
      <a:dk2>
        <a:srgbClr val="09463C"/>
      </a:dk2>
      <a:lt2>
        <a:srgbClr val="B9DBB6"/>
      </a:lt2>
      <a:accent1>
        <a:srgbClr val="457C74"/>
      </a:accent1>
      <a:accent2>
        <a:srgbClr val="B7C007"/>
      </a:accent2>
      <a:accent3>
        <a:srgbClr val="69B672"/>
      </a:accent3>
      <a:accent4>
        <a:srgbClr val="FFCE09"/>
      </a:accent4>
      <a:accent5>
        <a:srgbClr val="E94E0F"/>
      </a:accent5>
      <a:accent6>
        <a:srgbClr val="128C2F"/>
      </a:accent6>
      <a:hlink>
        <a:srgbClr val="E1370F"/>
      </a:hlink>
      <a:folHlink>
        <a:srgbClr val="128C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bio grønn std" id="{3198E227-5456-4711-9F4A-DB2BA6656927}" vid="{2DCBECD1-2D46-4CA0-930E-533F657EE0E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3C08B156F4CB4AC0BAEB6C8446E34CE400E4C60EC171271C4C9F6A382CBC0FF6AF" ma:contentTypeVersion="43" ma:contentTypeDescription="Opprett et nytt dokument." ma:contentTypeScope="" ma:versionID="8538c79b0ad6e7b6731ad1f063dbfaf4">
  <xsd:schema xmlns:xsd="http://www.w3.org/2001/XMLSchema" xmlns:xs="http://www.w3.org/2001/XMLSchema" xmlns:p="http://schemas.microsoft.com/office/2006/metadata/properties" xmlns:ns1="http://schemas.microsoft.com/sharepoint/v3" xmlns:ns2="4e36847d-bd77-498e-8b45-c5b815915029" targetNamespace="http://schemas.microsoft.com/office/2006/metadata/properties" ma:root="true" ma:fieldsID="510d00b9c6f350d26f9eafed8a58be20" ns1:_="" ns2:_="">
    <xsd:import namespace="http://schemas.microsoft.com/sharepoint/v3"/>
    <xsd:import namespace="4e36847d-bd77-498e-8b45-c5b815915029"/>
    <xsd:element name="properties">
      <xsd:complexType>
        <xsd:sequence>
          <xsd:element name="documentManagement">
            <xsd:complexType>
              <xsd:all>
                <xsd:element ref="ns2:PortalDepartment" minOccurs="0"/>
                <xsd:element ref="ns2:d67304936df247ab9448bd970a61aa05" minOccurs="0"/>
                <xsd:element ref="ns2:TaxCatchAll" minOccurs="0"/>
                <xsd:element ref="ns2:TaxCatchAllLabel" minOccurs="0"/>
                <xsd:element ref="ns1:Comment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" ma:index="13" nillable="true" ma:displayName="Beskrivelse" ma:internalName="Comment">
      <xsd:simpleType>
        <xsd:restriction base="dms:Note">
          <xsd:maxLength value="255"/>
        </xsd:restriction>
      </xsd:simpleType>
    </xsd:element>
    <xsd:element name="AverageRating" ma:index="14" nillable="true" ma:displayName="Vurdering (0-5)" ma:decimals="2" ma:description="Gjennomsnittsverdien av alle vurderingene som er sendt inn" ma:internalName="AverageRating" ma:readOnly="true">
      <xsd:simpleType>
        <xsd:restriction base="dms:Number"/>
      </xsd:simpleType>
    </xsd:element>
    <xsd:element name="RatingCount" ma:index="15" nillable="true" ma:displayName="Antall vurderinger" ma:decimals="0" ma:description="Antall vurderinger som er sendt inn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6847d-bd77-498e-8b45-c5b815915029" elementFormDefault="qualified">
    <xsd:import namespace="http://schemas.microsoft.com/office/2006/documentManagement/types"/>
    <xsd:import namespace="http://schemas.microsoft.com/office/infopath/2007/PartnerControls"/>
    <xsd:element name="PortalDepartment" ma:index="8" nillable="true" ma:displayName="Divisjon" ma:description="" ma:list="{3deeca35-2c57-4b55-981a-29e4ecbfc53d}" ma:internalName="PortalDepartment" ma:showField="Title" ma:web="4e36847d-bd77-498e-8b45-c5b815915029">
      <xsd:simpleType>
        <xsd:restriction base="dms:Lookup"/>
      </xsd:simpleType>
    </xsd:element>
    <xsd:element name="d67304936df247ab9448bd970a61aa05" ma:index="9" nillable="true" ma:taxonomy="true" ma:internalName="d67304936df247ab9448bd970a61aa05" ma:taxonomyFieldName="PortalKeyword" ma:displayName="Emneord" ma:default="" ma:fieldId="{d6730493-6df2-47ab-9448-bd970a61aa05}" ma:taxonomyMulti="true" ma:sspId="b2880b27-ad16-46a4-a361-29f11965b8ca" ma:termSetId="437e5f31-7876-40dd-987c-3b1f82e753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68b591fe-18ad-413a-9420-6cfe664e389c}" ma:internalName="TaxCatchAll" ma:showField="CatchAllData" ma:web="4e36847d-bd77-498e-8b45-c5b815915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68b591fe-18ad-413a-9420-6cfe664e389c}" ma:internalName="TaxCatchAllLabel" ma:readOnly="true" ma:showField="CatchAllDataLabel" ma:web="4e36847d-bd77-498e-8b45-c5b815915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rtalDepartment xmlns="4e36847d-bd77-498e-8b45-c5b815915029" xsi:nil="true"/>
    <d67304936df247ab9448bd970a61aa05 xmlns="4e36847d-bd77-498e-8b45-c5b815915029">
      <Terms xmlns="http://schemas.microsoft.com/office/infopath/2007/PartnerControls"/>
    </d67304936df247ab9448bd970a61aa05>
    <TaxCatchAll xmlns="4e36847d-bd77-498e-8b45-c5b815915029"/>
    <Comment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C19864-58BA-465F-8CBB-D84D2A9BAD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D3AC2C-556F-40BD-A9F7-33A8E6B8AC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36847d-bd77-498e-8b45-c5b8159150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B4A145-3746-4345-A5DC-B65576832538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4e36847d-bd77-498e-8b45-c5b815915029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nibio grønn std</Template>
  <TotalTime>3864</TotalTime>
  <Words>749</Words>
  <Application>Microsoft Office PowerPoint</Application>
  <PresentationFormat>Skjermfremvisning (4:3)</PresentationFormat>
  <Paragraphs>125</Paragraphs>
  <Slides>14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3" baseType="lpstr">
      <vt:lpstr>Arial</vt:lpstr>
      <vt:lpstr>Arial Bold</vt:lpstr>
      <vt:lpstr>Book Antiqua</vt:lpstr>
      <vt:lpstr>Calibri</vt:lpstr>
      <vt:lpstr>Georgia</vt:lpstr>
      <vt:lpstr>Lucida Grande</vt:lpstr>
      <vt:lpstr>Times New Roman</vt:lpstr>
      <vt:lpstr>Trebuchet MS</vt:lpstr>
      <vt:lpstr>nibio grønn std</vt:lpstr>
      <vt:lpstr>Country report- Norway  EUFRIN BOARD MEETING - Nov. 15, 2017</vt:lpstr>
      <vt:lpstr>July 1,  2015</vt:lpstr>
      <vt:lpstr>NIBIO has Leading expertise</vt:lpstr>
      <vt:lpstr>PowerPoint-presentasjon</vt:lpstr>
      <vt:lpstr>PowerPoint-presentasjon</vt:lpstr>
      <vt:lpstr>NIBIO INTERNATIONALLY</vt:lpstr>
      <vt:lpstr>Division - FOOD PRODUCTION and society</vt:lpstr>
      <vt:lpstr>Department of Horticultrure</vt:lpstr>
      <vt:lpstr>New innovations in horticulture</vt:lpstr>
      <vt:lpstr>New innovations</vt:lpstr>
      <vt:lpstr>High tunnels and Green house  production of sweet cherry </vt:lpstr>
      <vt:lpstr>fruit set in European plum</vt:lpstr>
      <vt:lpstr>Apple cider</vt:lpstr>
      <vt:lpstr>Thank you  for your attention</vt:lpstr>
    </vt:vector>
  </TitlesOfParts>
  <Company>Skog og Landskap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NIBIO</dc:title>
  <dc:creator>@Ragnar V Pedersen</dc:creator>
  <cp:lastModifiedBy>Reviewer</cp:lastModifiedBy>
  <cp:revision>212</cp:revision>
  <cp:lastPrinted>2017-11-13T07:12:51Z</cp:lastPrinted>
  <dcterms:created xsi:type="dcterms:W3CDTF">2015-02-09T19:48:57Z</dcterms:created>
  <dcterms:modified xsi:type="dcterms:W3CDTF">2017-11-13T07:15:25Z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0x0101003C08B156F4CB4AC0BAEB6C8446E34CE400E4C60EC171271C4C9F6A382CBC0FF6AF</vt:lpwstr>
  </property>
</Properties>
</file>