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270" r:id="rId3"/>
    <p:sldId id="267" r:id="rId4"/>
    <p:sldId id="294" r:id="rId5"/>
    <p:sldId id="305" r:id="rId6"/>
    <p:sldId id="301" r:id="rId7"/>
    <p:sldId id="302" r:id="rId8"/>
    <p:sldId id="304" r:id="rId9"/>
    <p:sldId id="297" r:id="rId10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">
          <p15:clr>
            <a:srgbClr val="A4A3A4"/>
          </p15:clr>
        </p15:guide>
        <p15:guide id="2" orient="horz" pos="667">
          <p15:clr>
            <a:srgbClr val="A4A3A4"/>
          </p15:clr>
        </p15:guide>
        <p15:guide id="3" orient="horz" pos="2682" userDrawn="1">
          <p15:clr>
            <a:srgbClr val="A4A3A4"/>
          </p15:clr>
        </p15:guide>
        <p15:guide id="4" orient="horz" pos="3814">
          <p15:clr>
            <a:srgbClr val="A4A3A4"/>
          </p15:clr>
        </p15:guide>
        <p15:guide id="5" orient="horz" pos="1911" userDrawn="1">
          <p15:clr>
            <a:srgbClr val="A4A3A4"/>
          </p15:clr>
        </p15:guide>
        <p15:guide id="6" orient="horz" pos="3371">
          <p15:clr>
            <a:srgbClr val="A4A3A4"/>
          </p15:clr>
        </p15:guide>
        <p15:guide id="7" pos="297">
          <p15:clr>
            <a:srgbClr val="A4A3A4"/>
          </p15:clr>
        </p15:guide>
        <p15:guide id="8" pos="816" userDrawn="1">
          <p15:clr>
            <a:srgbClr val="A4A3A4"/>
          </p15:clr>
        </p15:guide>
        <p15:guide id="9" pos="5527">
          <p15:clr>
            <a:srgbClr val="A4A3A4"/>
          </p15:clr>
        </p15:guide>
        <p15:guide id="10" pos="1224" userDrawn="1">
          <p15:clr>
            <a:srgbClr val="A4A3A4"/>
          </p15:clr>
        </p15:guide>
        <p15:guide id="11" pos="2581">
          <p15:clr>
            <a:srgbClr val="A4A3A4"/>
          </p15:clr>
        </p15:guide>
        <p15:guide id="12" pos="120">
          <p15:clr>
            <a:srgbClr val="A4A3A4"/>
          </p15:clr>
        </p15:guide>
        <p15:guide id="13" pos="2856">
          <p15:clr>
            <a:srgbClr val="A4A3A4"/>
          </p15:clr>
        </p15:guide>
        <p15:guide id="14" pos="2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roscop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5"/>
    <a:srgbClr val="FF7C80"/>
    <a:srgbClr val="96E6C0"/>
    <a:srgbClr val="A2C2DA"/>
    <a:srgbClr val="EA0000"/>
    <a:srgbClr val="C5DDE5"/>
    <a:srgbClr val="FFD9B3"/>
    <a:srgbClr val="96FCBF"/>
    <a:srgbClr val="66FF66"/>
    <a:srgbClr val="D52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6807" autoAdjust="0"/>
  </p:normalViewPr>
  <p:slideViewPr>
    <p:cSldViewPr snapToGrid="0" showGuides="1">
      <p:cViewPr varScale="1">
        <p:scale>
          <a:sx n="82" d="100"/>
          <a:sy n="82" d="100"/>
        </p:scale>
        <p:origin x="1338" y="96"/>
      </p:cViewPr>
      <p:guideLst>
        <p:guide orient="horz" pos="386"/>
        <p:guide orient="horz" pos="667"/>
        <p:guide orient="horz" pos="2682"/>
        <p:guide orient="horz" pos="3814"/>
        <p:guide orient="horz" pos="1911"/>
        <p:guide orient="horz" pos="3371"/>
        <p:guide pos="297"/>
        <p:guide pos="816"/>
        <p:guide pos="5527"/>
        <p:guide pos="1224"/>
        <p:guide pos="2581"/>
        <p:guide pos="120"/>
        <p:guide pos="2856"/>
        <p:guide pos="21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-271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0" y="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1816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0" y="9431816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3ECDC1-EDF1-4AFC-A2D1-F3CDC2C7E57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20" y="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8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1816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20" y="9431816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BAC4B-7279-4E25-A284-0BE6F5B9A6D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3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AC4B-7279-4E25-A284-0BE6F5B9A6D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786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AC4B-7279-4E25-A284-0BE6F5B9A6DD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271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AC4B-7279-4E25-A284-0BE6F5B9A6D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491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543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AC4B-7279-4E25-A284-0BE6F5B9A6DD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06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GB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GB" noProof="0" smtClean="0"/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4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4561200" y="381600"/>
            <a:ext cx="3581400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 smtClean="0">
                <a:solidFill>
                  <a:schemeClr val="tx1"/>
                </a:solidFill>
                <a:effectLst/>
              </a:rPr>
              <a:t>Federal Department </a:t>
            </a:r>
            <a:r>
              <a:rPr lang="de-CH" sz="800" dirty="0" err="1" smtClean="0">
                <a:solidFill>
                  <a:schemeClr val="tx1"/>
                </a:solidFill>
                <a:effectLst/>
              </a:rPr>
              <a:t>of</a:t>
            </a:r>
            <a:r>
              <a:rPr lang="de-CH" sz="8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CH" sz="800" dirty="0" err="1" smtClean="0">
                <a:solidFill>
                  <a:schemeClr val="tx1"/>
                </a:solidFill>
                <a:effectLst/>
              </a:rPr>
              <a:t>Economic</a:t>
            </a:r>
            <a:r>
              <a:rPr lang="de-CH" sz="8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CH" sz="800" dirty="0" err="1" smtClean="0">
                <a:solidFill>
                  <a:schemeClr val="tx1"/>
                </a:solidFill>
                <a:effectLst/>
              </a:rPr>
              <a:t>Affairs</a:t>
            </a:r>
            <a:r>
              <a:rPr lang="de-CH" sz="800" dirty="0" smtClean="0">
                <a:solidFill>
                  <a:schemeClr val="tx1"/>
                </a:solidFill>
                <a:effectLst/>
              </a:rPr>
              <a:t> </a:t>
            </a:r>
            <a:br>
              <a:rPr lang="de-CH" sz="800" dirty="0" smtClean="0">
                <a:solidFill>
                  <a:schemeClr val="tx1"/>
                </a:solidFill>
                <a:effectLst/>
              </a:rPr>
            </a:br>
            <a:r>
              <a:rPr lang="de-CH" sz="800" dirty="0" smtClean="0">
                <a:solidFill>
                  <a:schemeClr val="tx1"/>
                </a:solidFill>
                <a:effectLst/>
              </a:rPr>
              <a:t>Education </a:t>
            </a:r>
            <a:r>
              <a:rPr lang="de-CH" sz="800" dirty="0" err="1" smtClean="0">
                <a:solidFill>
                  <a:schemeClr val="tx1"/>
                </a:solidFill>
                <a:effectLst/>
              </a:rPr>
              <a:t>and</a:t>
            </a:r>
            <a:r>
              <a:rPr lang="de-CH" sz="800" dirty="0" smtClean="0">
                <a:solidFill>
                  <a:schemeClr val="tx1"/>
                </a:solidFill>
                <a:effectLst/>
              </a:rPr>
              <a:t> Research</a:t>
            </a:r>
            <a:r>
              <a:rPr lang="de-CH" sz="800" baseline="0" dirty="0" smtClean="0">
                <a:solidFill>
                  <a:schemeClr val="tx1"/>
                </a:solidFill>
                <a:effectLst/>
              </a:rPr>
              <a:t> EAER</a:t>
            </a:r>
            <a:r>
              <a:rPr lang="de-CH" sz="800" dirty="0" smtClean="0">
                <a:solidFill>
                  <a:schemeClr val="tx1"/>
                </a:solidFill>
                <a:effectLst/>
              </a:rPr>
              <a:t>  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b="1" dirty="0" smtClean="0">
                <a:solidFill>
                  <a:schemeClr val="tx1"/>
                </a:solidFill>
                <a:effectLst/>
              </a:rPr>
              <a:t>Agroscope</a:t>
            </a:r>
            <a:endParaRPr lang="de-CH" sz="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3595" name="Picture 43" descr="rotbalken_Agroscope_PPT_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83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1338" y="307975"/>
            <a:ext cx="1866900" cy="56864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85875" y="307975"/>
            <a:ext cx="5453063" cy="56864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09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99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92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84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57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0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9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95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75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43372" y="264085"/>
            <a:ext cx="797136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Der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einzeilig</a:t>
            </a:r>
            <a:r>
              <a:rPr lang="en-GB" dirty="0" smtClean="0"/>
              <a:t>, maximal </a:t>
            </a:r>
            <a:r>
              <a:rPr lang="en-GB" dirty="0" err="1" smtClean="0"/>
              <a:t>zweizeilig</a:t>
            </a:r>
            <a:r>
              <a:rPr lang="en-GB" dirty="0" smtClean="0"/>
              <a:t> </a:t>
            </a:r>
            <a:r>
              <a:rPr lang="en-GB" dirty="0" err="1" smtClean="0"/>
              <a:t>sein</a:t>
            </a:r>
            <a:endParaRPr lang="en-GB" dirty="0" smtClean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6889" y="1398182"/>
            <a:ext cx="7890563" cy="4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166812" y="6048375"/>
            <a:ext cx="76146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71" name="Picture 47" descr="rotbalken_Agroscope_PPT_S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6512050" y="6127750"/>
            <a:ext cx="2266950" cy="1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46710109-66D9-4269-ADFB-6DC9820E2C14}" type="slidenum">
              <a:rPr lang="de-CH" sz="850"/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850" dirty="0"/>
              <a:t> </a:t>
            </a:r>
          </a:p>
        </p:txBody>
      </p:sp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1074550" y="6086475"/>
            <a:ext cx="3563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e-CH" sz="900" b="1" dirty="0" smtClean="0"/>
              <a:t>Agroscope</a:t>
            </a:r>
            <a:r>
              <a:rPr lang="de-CH" sz="900" b="1" baseline="0" dirty="0" smtClean="0"/>
              <a:t> </a:t>
            </a:r>
            <a:r>
              <a:rPr lang="de-CH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│ EUFRIN Board Meeting, </a:t>
            </a:r>
            <a:r>
              <a:rPr lang="de-CH" sz="9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  <a:r>
              <a:rPr lang="de-CH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15 Nov. 2017</a:t>
            </a:r>
            <a:endParaRPr lang="de-CH" sz="900" b="1" dirty="0" smtClean="0"/>
          </a:p>
          <a:p>
            <a:pPr marL="0" marR="0" indent="0" algn="l" defTabSz="914400" rtl="0" eaLnBrk="0" fontAlgn="base" latinLnBrk="0" hangingPunct="0">
              <a:lnSpc>
                <a:spcPts val="1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900" dirty="0" smtClean="0"/>
              <a:t>A. Naef</a:t>
            </a:r>
            <a:endParaRPr lang="de-CH" sz="900" dirty="0" smtClean="0"/>
          </a:p>
        </p:txBody>
      </p:sp>
      <p:pic>
        <p:nvPicPr>
          <p:cNvPr id="10" name="Picture 37" descr="Logo_CMYK_pos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8" b="29371"/>
          <a:stretch/>
        </p:blipFill>
        <p:spPr bwMode="auto">
          <a:xfrm>
            <a:off x="466255" y="314200"/>
            <a:ext cx="326965" cy="35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534988" indent="-176213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714375" indent="-1778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9001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13573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18145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22717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27289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0" y="0"/>
            <a:ext cx="9144000" cy="6861175"/>
            <a:chOff x="0" y="0"/>
            <a:chExt cx="9144000" cy="6861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68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rotbalken_Agroscope_PPT_S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"/>
              <a:ext cx="298450" cy="685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14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128960" y="2560149"/>
            <a:ext cx="7429500" cy="68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de-CH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Agroscope</a:t>
            </a:r>
          </a:p>
          <a:p>
            <a:pPr eaLnBrk="1" hangingPunct="1">
              <a:lnSpc>
                <a:spcPct val="90000"/>
              </a:lnSpc>
            </a:pPr>
            <a:r>
              <a:rPr lang="de-CH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de-C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de-C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de-C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healthy environment</a:t>
            </a:r>
            <a:endParaRPr lang="de-C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de-CH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128960" y="4327036"/>
            <a:ext cx="7429500" cy="10556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CH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Andreas Naef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C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CH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CH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EUFRIN Board Meeting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CH" sz="28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Brussels</a:t>
            </a:r>
            <a:r>
              <a:rPr lang="de-CH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15 November 2017</a:t>
            </a:r>
            <a:endParaRPr lang="de-C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7193" y="264085"/>
            <a:ext cx="8139724" cy="619735"/>
          </a:xfrm>
        </p:spPr>
        <p:txBody>
          <a:bodyPr/>
          <a:lstStyle/>
          <a:p>
            <a:r>
              <a:rPr lang="de-CH" dirty="0" smtClean="0"/>
              <a:t>Agroscope within </a:t>
            </a:r>
            <a:r>
              <a:rPr lang="de-CH" dirty="0" err="1" smtClean="0"/>
              <a:t>the</a:t>
            </a:r>
            <a:r>
              <a:rPr lang="de-CH" dirty="0" smtClean="0"/>
              <a:t> EAER</a:t>
            </a:r>
            <a:endParaRPr lang="de-CH" dirty="0"/>
          </a:p>
        </p:txBody>
      </p:sp>
      <p:cxnSp>
        <p:nvCxnSpPr>
          <p:cNvPr id="32" name="Gerade Verbindung 31"/>
          <p:cNvCxnSpPr/>
          <p:nvPr/>
        </p:nvCxnSpPr>
        <p:spPr bwMode="auto">
          <a:xfrm flipV="1">
            <a:off x="8047570" y="4663881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 flipV="1">
            <a:off x="8050354" y="2507485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3973874" y="1889815"/>
            <a:ext cx="36236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>
            <a:endCxn id="69" idx="2"/>
          </p:cNvCxnSpPr>
          <p:nvPr/>
        </p:nvCxnSpPr>
        <p:spPr bwMode="auto">
          <a:xfrm flipV="1">
            <a:off x="1697317" y="3806453"/>
            <a:ext cx="843" cy="832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 flipH="1">
            <a:off x="1901871" y="4675604"/>
            <a:ext cx="61627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 flipV="1">
            <a:off x="5904399" y="4667789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 flipV="1">
            <a:off x="3621295" y="4667789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 flipH="1">
            <a:off x="1697317" y="2517048"/>
            <a:ext cx="63701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 flipV="1">
            <a:off x="6453341" y="2518827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 flipV="1">
            <a:off x="4867914" y="2504520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/>
          <p:cNvCxnSpPr/>
          <p:nvPr/>
        </p:nvCxnSpPr>
        <p:spPr bwMode="auto">
          <a:xfrm flipV="1">
            <a:off x="3285443" y="2297438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 flipV="1">
            <a:off x="1703324" y="2508074"/>
            <a:ext cx="0" cy="3934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Abgerundetes Rechteck 67"/>
          <p:cNvSpPr/>
          <p:nvPr/>
        </p:nvSpPr>
        <p:spPr bwMode="auto">
          <a:xfrm>
            <a:off x="2584588" y="1080186"/>
            <a:ext cx="1494000" cy="1260000"/>
          </a:xfrm>
          <a:prstGeom prst="roundRect">
            <a:avLst/>
          </a:prstGeom>
          <a:solidFill>
            <a:srgbClr val="F5C8C7"/>
          </a:solidFill>
          <a:ln w="44450" cap="flat" cmpd="sng" algn="ctr">
            <a:solidFill>
              <a:srgbClr val="8A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defTabSz="644525">
              <a:lnSpc>
                <a:spcPts val="1500"/>
              </a:lnSpc>
            </a:pPr>
            <a:r>
              <a:rPr lang="de-DE" sz="1400" b="1" dirty="0">
                <a:latin typeface="Arial Narrow" pitchFamily="34" charset="0"/>
              </a:rPr>
              <a:t> </a:t>
            </a:r>
            <a:r>
              <a:rPr lang="de-DE" sz="1400" b="1" dirty="0" smtClean="0">
                <a:latin typeface="Arial Narrow" pitchFamily="34" charset="0"/>
              </a:rPr>
              <a:t> EAER</a:t>
            </a:r>
            <a:endParaRPr lang="de-DE" sz="1400" b="1" dirty="0">
              <a:latin typeface="Arial Narrow" pitchFamily="34" charset="0"/>
            </a:endParaRPr>
          </a:p>
          <a:p>
            <a:pPr defTabSz="644525">
              <a:lnSpc>
                <a:spcPts val="1500"/>
              </a:lnSpc>
            </a:pPr>
            <a:r>
              <a:rPr lang="de-DE" sz="1400" dirty="0">
                <a:latin typeface="Arial Narrow" pitchFamily="34" charset="0"/>
              </a:rPr>
              <a:t> </a:t>
            </a:r>
            <a:r>
              <a:rPr lang="de-DE" sz="1400" dirty="0" smtClean="0">
                <a:latin typeface="Arial Narrow" pitchFamily="34" charset="0"/>
              </a:rPr>
              <a:t> Federal </a:t>
            </a:r>
            <a:r>
              <a:rPr lang="de-DE" sz="1400" dirty="0" err="1" smtClean="0">
                <a:latin typeface="Arial Narrow" pitchFamily="34" charset="0"/>
              </a:rPr>
              <a:t>Depart</a:t>
            </a:r>
            <a:r>
              <a:rPr lang="de-DE" sz="1400" dirty="0" smtClean="0">
                <a:latin typeface="Arial Narrow" pitchFamily="34" charset="0"/>
              </a:rPr>
              <a:t>-</a:t>
            </a:r>
            <a:br>
              <a:rPr lang="de-DE" sz="1400" dirty="0" smtClean="0">
                <a:latin typeface="Arial Narrow" pitchFamily="34" charset="0"/>
              </a:rPr>
            </a:br>
            <a:r>
              <a:rPr lang="de-DE" sz="1400" dirty="0" smtClean="0">
                <a:latin typeface="Arial Narrow" pitchFamily="34" charset="0"/>
              </a:rPr>
              <a:t>  </a:t>
            </a:r>
            <a:r>
              <a:rPr lang="de-DE" sz="1400" dirty="0" err="1" smtClean="0">
                <a:latin typeface="Arial Narrow" pitchFamily="34" charset="0"/>
              </a:rPr>
              <a:t>ment</a:t>
            </a:r>
            <a:r>
              <a:rPr lang="de-DE" sz="1400" dirty="0" smtClean="0">
                <a:latin typeface="Arial Narrow" pitchFamily="34" charset="0"/>
              </a:rPr>
              <a:t> </a:t>
            </a:r>
            <a:r>
              <a:rPr lang="de-DE" sz="1400" dirty="0" err="1" smtClean="0">
                <a:latin typeface="Arial Narrow" pitchFamily="34" charset="0"/>
              </a:rPr>
              <a:t>of</a:t>
            </a:r>
            <a:r>
              <a:rPr lang="de-DE" sz="1400" dirty="0" smtClean="0">
                <a:latin typeface="Arial Narrow" pitchFamily="34" charset="0"/>
              </a:rPr>
              <a:t> </a:t>
            </a:r>
            <a:r>
              <a:rPr lang="de-DE" sz="1400" dirty="0" err="1">
                <a:latin typeface="Arial Narrow" pitchFamily="34" charset="0"/>
              </a:rPr>
              <a:t>Economic</a:t>
            </a:r>
            <a:r>
              <a:rPr lang="de-DE" sz="1400" dirty="0">
                <a:latin typeface="Arial Narrow" pitchFamily="34" charset="0"/>
              </a:rPr>
              <a:t> </a:t>
            </a:r>
            <a:r>
              <a:rPr lang="de-DE" sz="1400" dirty="0" smtClean="0">
                <a:latin typeface="Arial Narrow" pitchFamily="34" charset="0"/>
              </a:rPr>
              <a:t/>
            </a:r>
            <a:br>
              <a:rPr lang="de-DE" sz="1400" dirty="0" smtClean="0">
                <a:latin typeface="Arial Narrow" pitchFamily="34" charset="0"/>
              </a:rPr>
            </a:br>
            <a:r>
              <a:rPr lang="de-DE" sz="1400" dirty="0" smtClean="0">
                <a:latin typeface="Arial Narrow" pitchFamily="34" charset="0"/>
              </a:rPr>
              <a:t>  </a:t>
            </a:r>
            <a:r>
              <a:rPr lang="de-DE" sz="1400" dirty="0" err="1" smtClean="0">
                <a:latin typeface="Arial Narrow" pitchFamily="34" charset="0"/>
              </a:rPr>
              <a:t>Affairs</a:t>
            </a:r>
            <a:r>
              <a:rPr lang="de-DE" sz="1400" dirty="0">
                <a:latin typeface="Arial Narrow" pitchFamily="34" charset="0"/>
              </a:rPr>
              <a:t>, </a:t>
            </a:r>
            <a:r>
              <a:rPr lang="de-DE" sz="1400" dirty="0" smtClean="0">
                <a:latin typeface="Arial Narrow" pitchFamily="34" charset="0"/>
              </a:rPr>
              <a:t>Education</a:t>
            </a:r>
            <a:br>
              <a:rPr lang="de-DE" sz="1400" dirty="0" smtClean="0">
                <a:latin typeface="Arial Narrow" pitchFamily="34" charset="0"/>
              </a:rPr>
            </a:br>
            <a:r>
              <a:rPr lang="de-DE" sz="1400" dirty="0" smtClean="0">
                <a:latin typeface="Arial Narrow" pitchFamily="34" charset="0"/>
              </a:rPr>
              <a:t>  </a:t>
            </a:r>
            <a:r>
              <a:rPr lang="de-DE" sz="1400" dirty="0" err="1" smtClean="0">
                <a:latin typeface="Arial Narrow" pitchFamily="34" charset="0"/>
              </a:rPr>
              <a:t>and</a:t>
            </a:r>
            <a:r>
              <a:rPr lang="de-DE" sz="1400" dirty="0" smtClean="0">
                <a:latin typeface="Arial Narrow" pitchFamily="34" charset="0"/>
              </a:rPr>
              <a:t> </a:t>
            </a:r>
            <a:r>
              <a:rPr lang="de-DE" sz="1400" dirty="0">
                <a:latin typeface="Arial Narrow" pitchFamily="34" charset="0"/>
              </a:rPr>
              <a:t>Research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Abgerundetes Rechteck 68"/>
          <p:cNvSpPr/>
          <p:nvPr/>
        </p:nvSpPr>
        <p:spPr bwMode="auto">
          <a:xfrm>
            <a:off x="996160" y="2690453"/>
            <a:ext cx="1404000" cy="1116000"/>
          </a:xfrm>
          <a:prstGeom prst="roundRect">
            <a:avLst/>
          </a:prstGeom>
          <a:solidFill>
            <a:srgbClr val="FFD9B3"/>
          </a:solidFill>
          <a:ln w="44450" cap="flat" cmpd="sng" algn="ctr">
            <a:solidFill>
              <a:srgbClr val="FFB46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defTabSz="644525">
              <a:lnSpc>
                <a:spcPts val="1450"/>
              </a:lnSpc>
            </a:pPr>
            <a:r>
              <a:rPr lang="de-DE" sz="1400" b="1" dirty="0">
                <a:latin typeface="Arial Narrow" pitchFamily="34" charset="0"/>
              </a:rPr>
              <a:t> </a:t>
            </a:r>
            <a:r>
              <a:rPr lang="de-DE" sz="1400" b="1" dirty="0" smtClean="0">
                <a:latin typeface="Arial Narrow" pitchFamily="34" charset="0"/>
              </a:rPr>
              <a:t> FOAG</a:t>
            </a:r>
            <a:endParaRPr lang="de-DE" sz="1400" b="1" dirty="0">
              <a:latin typeface="Arial Narrow" pitchFamily="34" charset="0"/>
            </a:endParaRPr>
          </a:p>
          <a:p>
            <a:pPr defTabSz="644525">
              <a:lnSpc>
                <a:spcPts val="1450"/>
              </a:lnSpc>
            </a:pPr>
            <a:r>
              <a:rPr lang="de-DE" sz="1400" dirty="0" smtClean="0">
                <a:latin typeface="Arial Narrow" pitchFamily="34" charset="0"/>
              </a:rPr>
              <a:t>  Federal </a:t>
            </a:r>
            <a:r>
              <a:rPr lang="de-DE" sz="1400" dirty="0">
                <a:latin typeface="Arial Narrow" pitchFamily="34" charset="0"/>
              </a:rPr>
              <a:t>Office </a:t>
            </a:r>
            <a:r>
              <a:rPr lang="de-DE" sz="1400" dirty="0" err="1" smtClean="0">
                <a:latin typeface="Arial Narrow" pitchFamily="34" charset="0"/>
              </a:rPr>
              <a:t>for</a:t>
            </a:r>
            <a:r>
              <a:rPr lang="de-DE" sz="1400" dirty="0" smtClean="0">
                <a:latin typeface="Arial Narrow" pitchFamily="34" charset="0"/>
              </a:rPr>
              <a:t/>
            </a:r>
            <a:br>
              <a:rPr lang="de-DE" sz="1400" dirty="0" smtClean="0">
                <a:latin typeface="Arial Narrow" pitchFamily="34" charset="0"/>
              </a:rPr>
            </a:br>
            <a:r>
              <a:rPr lang="de-DE" sz="1400" dirty="0" smtClean="0">
                <a:latin typeface="Arial Narrow" pitchFamily="34" charset="0"/>
              </a:rPr>
              <a:t>  </a:t>
            </a:r>
            <a:r>
              <a:rPr lang="de-DE" sz="1400" dirty="0" err="1" smtClean="0">
                <a:latin typeface="Arial Narrow" pitchFamily="34" charset="0"/>
              </a:rPr>
              <a:t>Agriculture</a:t>
            </a:r>
            <a:endParaRPr lang="de-DE" sz="1400" b="1" dirty="0">
              <a:latin typeface="Arial Narrow" pitchFamily="34" charset="0"/>
            </a:endParaRPr>
          </a:p>
        </p:txBody>
      </p:sp>
      <p:sp>
        <p:nvSpPr>
          <p:cNvPr id="70" name="Abgerundetes Rechteck 69"/>
          <p:cNvSpPr/>
          <p:nvPr/>
        </p:nvSpPr>
        <p:spPr bwMode="auto">
          <a:xfrm>
            <a:off x="2582426" y="2690453"/>
            <a:ext cx="1404000" cy="1116000"/>
          </a:xfrm>
          <a:prstGeom prst="roundRect">
            <a:avLst/>
          </a:prstGeom>
          <a:solidFill>
            <a:srgbClr val="FFF3E7"/>
          </a:solidFill>
          <a:ln w="44450" cap="flat" cmpd="sng" algn="ctr">
            <a:solidFill>
              <a:srgbClr val="FFC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defTabSz="644525">
              <a:lnSpc>
                <a:spcPts val="1450"/>
              </a:lnSpc>
            </a:pPr>
            <a:r>
              <a:rPr lang="de-DE" sz="1400" b="1" dirty="0">
                <a:solidFill>
                  <a:schemeClr val="bg2"/>
                </a:solidFill>
                <a:latin typeface="Arial Narrow" pitchFamily="34" charset="0"/>
              </a:rPr>
              <a:t>SECO</a:t>
            </a:r>
          </a:p>
          <a:p>
            <a:pPr defTabSz="644525">
              <a:lnSpc>
                <a:spcPts val="1450"/>
              </a:lnSpc>
            </a:pP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State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Secretariat</a:t>
            </a: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for</a:t>
            </a: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Economic</a:t>
            </a: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Affairs</a:t>
            </a:r>
            <a:endParaRPr lang="de-DE" sz="14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1" name="Abgerundetes Rechteck 70"/>
          <p:cNvSpPr/>
          <p:nvPr/>
        </p:nvSpPr>
        <p:spPr bwMode="auto">
          <a:xfrm>
            <a:off x="4164788" y="2690453"/>
            <a:ext cx="1404000" cy="1116000"/>
          </a:xfrm>
          <a:prstGeom prst="roundRect">
            <a:avLst/>
          </a:prstGeom>
          <a:solidFill>
            <a:srgbClr val="FFF3E7"/>
          </a:solidFill>
          <a:ln w="44450" cap="flat" cmpd="sng" algn="ctr">
            <a:solidFill>
              <a:srgbClr val="FFC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defTabSz="644525">
              <a:lnSpc>
                <a:spcPts val="1450"/>
              </a:lnSpc>
            </a:pPr>
            <a:r>
              <a:rPr lang="de-DE" sz="1400" b="1" spc="-10" dirty="0">
                <a:solidFill>
                  <a:schemeClr val="bg2"/>
                </a:solidFill>
                <a:latin typeface="Arial Narrow" pitchFamily="34" charset="0"/>
              </a:rPr>
              <a:t>SERI</a:t>
            </a:r>
          </a:p>
          <a:p>
            <a:pPr defTabSz="644525">
              <a:lnSpc>
                <a:spcPts val="1450"/>
              </a:lnSpc>
            </a:pPr>
            <a:r>
              <a:rPr lang="en-US" sz="1400" spc="-10" dirty="0">
                <a:solidFill>
                  <a:schemeClr val="bg2"/>
                </a:solidFill>
                <a:latin typeface="Arial Narrow" pitchFamily="34" charset="0"/>
              </a:rPr>
              <a:t>State Secretariat </a:t>
            </a:r>
            <a:r>
              <a:rPr lang="en-US" sz="1400" spc="-10" dirty="0" smtClean="0">
                <a:solidFill>
                  <a:schemeClr val="bg2"/>
                </a:solidFill>
                <a:latin typeface="Arial Narrow" pitchFamily="34" charset="0"/>
              </a:rPr>
              <a:t> for Education, Research </a:t>
            </a:r>
            <a:r>
              <a:rPr lang="en-US" sz="1400" spc="-10" dirty="0">
                <a:solidFill>
                  <a:schemeClr val="bg2"/>
                </a:solidFill>
                <a:latin typeface="Arial Narrow" pitchFamily="34" charset="0"/>
              </a:rPr>
              <a:t>and Innovation</a:t>
            </a:r>
            <a:endParaRPr lang="de-DE" sz="1400" b="1" spc="-1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2" name="Abgerundetes Rechteck 71"/>
          <p:cNvSpPr/>
          <p:nvPr/>
        </p:nvSpPr>
        <p:spPr bwMode="auto">
          <a:xfrm>
            <a:off x="5747150" y="2690453"/>
            <a:ext cx="1404000" cy="1116000"/>
          </a:xfrm>
          <a:prstGeom prst="roundRect">
            <a:avLst/>
          </a:prstGeom>
          <a:solidFill>
            <a:srgbClr val="FFF3E7"/>
          </a:solidFill>
          <a:ln w="44450" cap="flat" cmpd="sng" algn="ctr">
            <a:solidFill>
              <a:srgbClr val="FFC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defTabSz="644525">
              <a:lnSpc>
                <a:spcPts val="1450"/>
              </a:lnSpc>
            </a:pPr>
            <a:r>
              <a:rPr lang="de-DE" sz="1400" b="1" dirty="0">
                <a:solidFill>
                  <a:schemeClr val="bg2"/>
                </a:solidFill>
                <a:latin typeface="Arial Narrow" pitchFamily="34" charset="0"/>
              </a:rPr>
              <a:t>FONES</a:t>
            </a:r>
          </a:p>
          <a:p>
            <a:pPr defTabSz="644525">
              <a:lnSpc>
                <a:spcPts val="1450"/>
              </a:lnSpc>
            </a:pP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Federal Office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for</a:t>
            </a: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 National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Economic</a:t>
            </a: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 Supply</a:t>
            </a:r>
          </a:p>
        </p:txBody>
      </p:sp>
      <p:sp>
        <p:nvSpPr>
          <p:cNvPr id="73" name="Abgerundetes Rechteck 72"/>
          <p:cNvSpPr/>
          <p:nvPr/>
        </p:nvSpPr>
        <p:spPr bwMode="auto">
          <a:xfrm>
            <a:off x="7347511" y="2690453"/>
            <a:ext cx="1404000" cy="1116000"/>
          </a:xfrm>
          <a:prstGeom prst="roundRect">
            <a:avLst/>
          </a:prstGeom>
          <a:solidFill>
            <a:srgbClr val="FFF3E7"/>
          </a:solidFill>
          <a:ln w="44450" cap="flat" cmpd="sng" algn="ctr">
            <a:solidFill>
              <a:srgbClr val="FFC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defTabSz="644525">
              <a:lnSpc>
                <a:spcPts val="1450"/>
              </a:lnSpc>
            </a:pPr>
            <a:r>
              <a:rPr lang="de-DE" sz="1400" b="1" dirty="0">
                <a:solidFill>
                  <a:schemeClr val="bg2"/>
                </a:solidFill>
                <a:latin typeface="Arial Narrow" pitchFamily="34" charset="0"/>
              </a:rPr>
              <a:t>FOH</a:t>
            </a:r>
          </a:p>
          <a:p>
            <a:pPr defTabSz="644525">
              <a:lnSpc>
                <a:spcPts val="1450"/>
              </a:lnSpc>
            </a:pP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Federal Office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for</a:t>
            </a: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Housing</a:t>
            </a:r>
            <a:endParaRPr lang="de-DE" sz="140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4" name="Abgerundetes Rechteck 73"/>
          <p:cNvSpPr/>
          <p:nvPr/>
        </p:nvSpPr>
        <p:spPr bwMode="auto">
          <a:xfrm>
            <a:off x="996160" y="4564699"/>
            <a:ext cx="1404000" cy="11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44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4525">
              <a:lnSpc>
                <a:spcPts val="1450"/>
              </a:lnSpc>
            </a:pPr>
            <a:r>
              <a:rPr lang="de-DE" sz="1500" b="1" dirty="0">
                <a:latin typeface="Arial Narrow" pitchFamily="34" charset="0"/>
              </a:rPr>
              <a:t>  </a:t>
            </a:r>
            <a:r>
              <a:rPr lang="de-DE" sz="1500" b="1" dirty="0" smtClean="0">
                <a:latin typeface="Arial Narrow" pitchFamily="34" charset="0"/>
              </a:rPr>
              <a:t>Agroscope</a:t>
            </a:r>
            <a:endParaRPr lang="de-DE" sz="1500" b="1" dirty="0">
              <a:latin typeface="Arial Narrow" pitchFamily="34" charset="0"/>
            </a:endParaRPr>
          </a:p>
        </p:txBody>
      </p:sp>
      <p:pic>
        <p:nvPicPr>
          <p:cNvPr id="75" name="Picture 6" descr="B. Leh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805358"/>
            <a:ext cx="661129" cy="8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50" y="4676780"/>
            <a:ext cx="661130" cy="88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4429" y="1191848"/>
            <a:ext cx="67462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bgerundetes Rechteck 81"/>
          <p:cNvSpPr/>
          <p:nvPr/>
        </p:nvSpPr>
        <p:spPr bwMode="auto">
          <a:xfrm>
            <a:off x="7347511" y="1396800"/>
            <a:ext cx="1404000" cy="943200"/>
          </a:xfrm>
          <a:prstGeom prst="roundRect">
            <a:avLst/>
          </a:prstGeom>
          <a:solidFill>
            <a:srgbClr val="FFF3E7"/>
          </a:solidFill>
          <a:ln w="44450" cap="flat" cmpd="sng" algn="ctr">
            <a:solidFill>
              <a:srgbClr val="FFC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defTabSz="644525">
              <a:lnSpc>
                <a:spcPts val="1450"/>
              </a:lnSpc>
            </a:pPr>
            <a:r>
              <a:rPr lang="de-DE" sz="1400" b="1" dirty="0">
                <a:solidFill>
                  <a:schemeClr val="bg2"/>
                </a:solidFill>
                <a:latin typeface="Arial Narrow" pitchFamily="34" charset="0"/>
              </a:rPr>
              <a:t>ETH</a:t>
            </a:r>
          </a:p>
          <a:p>
            <a:pPr defTabSz="644525">
              <a:lnSpc>
                <a:spcPts val="1450"/>
              </a:lnSpc>
            </a:pP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Swiss Federal Institute </a:t>
            </a:r>
            <a:r>
              <a:rPr lang="de-DE" sz="1400" dirty="0" err="1">
                <a:solidFill>
                  <a:schemeClr val="bg2"/>
                </a:solidFill>
                <a:latin typeface="Arial Narrow" pitchFamily="34" charset="0"/>
              </a:rPr>
              <a:t>of</a:t>
            </a:r>
            <a:r>
              <a:rPr lang="de-DE" sz="1400" dirty="0">
                <a:solidFill>
                  <a:schemeClr val="bg2"/>
                </a:solidFill>
                <a:latin typeface="Arial Narrow" pitchFamily="34" charset="0"/>
              </a:rPr>
              <a:t> Technology</a:t>
            </a: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819892" y="3977617"/>
            <a:ext cx="1581820" cy="3760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44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4525">
              <a:lnSpc>
                <a:spcPts val="1450"/>
              </a:lnSpc>
            </a:pPr>
            <a:r>
              <a:rPr lang="de-DE" sz="1500" b="1" dirty="0">
                <a:latin typeface="Arial Narrow" pitchFamily="34" charset="0"/>
              </a:rPr>
              <a:t>Agroscope Council</a:t>
            </a:r>
          </a:p>
        </p:txBody>
      </p:sp>
      <p:sp>
        <p:nvSpPr>
          <p:cNvPr id="34" name="Abgerundetes Rechteck 44"/>
          <p:cNvSpPr/>
          <p:nvPr/>
        </p:nvSpPr>
        <p:spPr bwMode="auto">
          <a:xfrm>
            <a:off x="2842870" y="5057392"/>
            <a:ext cx="1583356" cy="506308"/>
          </a:xfrm>
          <a:prstGeom prst="roundRect">
            <a:avLst/>
          </a:prstGeom>
          <a:solidFill>
            <a:srgbClr val="C5D7FB"/>
          </a:solidFill>
          <a:ln w="44450" cap="flat" cmpd="sng" algn="ctr">
            <a:solidFill>
              <a:srgbClr val="4C68F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4525">
              <a:lnSpc>
                <a:spcPts val="1450"/>
              </a:lnSpc>
            </a:pPr>
            <a:r>
              <a:rPr lang="de-DE" sz="1400" b="1" dirty="0" smtClean="0">
                <a:latin typeface="Arial Narrow" pitchFamily="34" charset="0"/>
              </a:rPr>
              <a:t>3 Competence</a:t>
            </a:r>
            <a:br>
              <a:rPr lang="de-DE" sz="1400" b="1" dirty="0" smtClean="0">
                <a:latin typeface="Arial Narrow" pitchFamily="34" charset="0"/>
              </a:rPr>
            </a:br>
            <a:r>
              <a:rPr lang="de-DE" sz="1400" b="1" dirty="0" err="1" smtClean="0">
                <a:latin typeface="Arial Narrow" pitchFamily="34" charset="0"/>
              </a:rPr>
              <a:t>Divisons</a:t>
            </a:r>
            <a:endParaRPr lang="de-DE" sz="1400" b="1" dirty="0" smtClean="0">
              <a:latin typeface="Arial Narrow" pitchFamily="34" charset="0"/>
            </a:endParaRPr>
          </a:p>
        </p:txBody>
      </p:sp>
      <p:sp>
        <p:nvSpPr>
          <p:cNvPr id="35" name="Abgerundetes Rechteck 45"/>
          <p:cNvSpPr/>
          <p:nvPr/>
        </p:nvSpPr>
        <p:spPr bwMode="auto">
          <a:xfrm>
            <a:off x="5091053" y="5057392"/>
            <a:ext cx="1630433" cy="803971"/>
          </a:xfrm>
          <a:prstGeom prst="roundRect">
            <a:avLst/>
          </a:prstGeom>
          <a:solidFill>
            <a:srgbClr val="D7FFCD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44525">
              <a:lnSpc>
                <a:spcPts val="1450"/>
              </a:lnSpc>
            </a:pPr>
            <a:r>
              <a:rPr lang="de-DE" sz="1400" b="1" dirty="0" smtClean="0">
                <a:latin typeface="Arial Narrow" pitchFamily="34" charset="0"/>
              </a:rPr>
              <a:t>7 Strategic</a:t>
            </a:r>
            <a:br>
              <a:rPr lang="de-DE" sz="1400" b="1" dirty="0" smtClean="0">
                <a:latin typeface="Arial Narrow" pitchFamily="34" charset="0"/>
              </a:rPr>
            </a:br>
            <a:r>
              <a:rPr lang="de-DE" sz="1400" b="1" dirty="0" smtClean="0">
                <a:latin typeface="Arial Narrow" pitchFamily="34" charset="0"/>
              </a:rPr>
              <a:t>Research</a:t>
            </a:r>
            <a:br>
              <a:rPr lang="de-DE" sz="1400" b="1" dirty="0" smtClean="0">
                <a:latin typeface="Arial Narrow" pitchFamily="34" charset="0"/>
              </a:rPr>
            </a:br>
            <a:r>
              <a:rPr lang="de-DE" sz="1400" b="1" dirty="0" err="1" smtClean="0">
                <a:latin typeface="Arial Narrow" pitchFamily="34" charset="0"/>
              </a:rPr>
              <a:t>Divisions</a:t>
            </a:r>
            <a:endParaRPr lang="de-DE" sz="1400" b="1" dirty="0">
              <a:latin typeface="Arial Narrow" pitchFamily="34" charset="0"/>
            </a:endParaRPr>
          </a:p>
          <a:p>
            <a:pPr algn="ctr" defTabSz="644525">
              <a:lnSpc>
                <a:spcPts val="1450"/>
              </a:lnSpc>
            </a:pPr>
            <a:r>
              <a:rPr lang="de-DE" sz="1400" b="1" dirty="0" smtClean="0">
                <a:latin typeface="Arial Narrow" pitchFamily="34" charset="0"/>
              </a:rPr>
              <a:t> </a:t>
            </a:r>
            <a:endParaRPr lang="de-DE" sz="1400" dirty="0">
              <a:latin typeface="Arial Narrow" pitchFamily="34" charset="0"/>
            </a:endParaRPr>
          </a:p>
        </p:txBody>
      </p:sp>
      <p:sp>
        <p:nvSpPr>
          <p:cNvPr id="36" name="Abgerundetes Rechteck 46"/>
          <p:cNvSpPr/>
          <p:nvPr/>
        </p:nvSpPr>
        <p:spPr bwMode="auto">
          <a:xfrm>
            <a:off x="7356577" y="5067652"/>
            <a:ext cx="1404000" cy="282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44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36000" rIns="288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44525">
              <a:lnSpc>
                <a:spcPts val="1450"/>
              </a:lnSpc>
            </a:pPr>
            <a:r>
              <a:rPr lang="de-DE" sz="1400" b="1" dirty="0" smtClean="0">
                <a:latin typeface="Arial Narrow" pitchFamily="34" charset="0"/>
              </a:rPr>
              <a:t>Resources</a:t>
            </a:r>
            <a:endParaRPr lang="de-DE" sz="15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5557" y="264085"/>
            <a:ext cx="7971360" cy="595607"/>
          </a:xfrm>
        </p:spPr>
        <p:txBody>
          <a:bodyPr/>
          <a:lstStyle/>
          <a:p>
            <a:r>
              <a:rPr lang="de-CH" dirty="0" smtClean="0"/>
              <a:t>Key </a:t>
            </a:r>
            <a:r>
              <a:rPr lang="de-CH" dirty="0" err="1" smtClean="0"/>
              <a:t>Figures</a:t>
            </a:r>
            <a:r>
              <a:rPr lang="de-CH" dirty="0" smtClean="0"/>
              <a:t> 2016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9939" y="938597"/>
            <a:ext cx="7917178" cy="516532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900"/>
              </a:spcAft>
              <a:buNone/>
              <a:tabLst>
                <a:tab pos="890588" algn="r"/>
                <a:tab pos="1165225" algn="l"/>
              </a:tabLst>
            </a:pPr>
            <a:r>
              <a:rPr lang="de-CH" sz="3200" b="1" dirty="0" smtClean="0"/>
              <a:t>	</a:t>
            </a:r>
            <a:r>
              <a:rPr lang="de-CH" sz="3200" b="1" dirty="0" smtClean="0">
                <a:solidFill>
                  <a:srgbClr val="C00000"/>
                </a:solidFill>
              </a:rPr>
              <a:t>911</a:t>
            </a:r>
            <a:r>
              <a:rPr lang="de-CH" sz="3200" b="1" dirty="0" smtClean="0"/>
              <a:t>	</a:t>
            </a:r>
            <a:r>
              <a:rPr lang="de-CH" sz="2400" dirty="0" smtClean="0"/>
              <a:t>people were employed </a:t>
            </a:r>
            <a:r>
              <a:rPr lang="de-CH" sz="2400" dirty="0" err="1" smtClean="0"/>
              <a:t>by</a:t>
            </a:r>
            <a:r>
              <a:rPr lang="de-CH" sz="2400" dirty="0" smtClean="0"/>
              <a:t> Agroscope, </a:t>
            </a:r>
            <a:br>
              <a:rPr lang="de-CH" sz="2400" dirty="0" smtClean="0"/>
            </a:br>
            <a:r>
              <a:rPr lang="de-CH" sz="2400" dirty="0" smtClean="0"/>
              <a:t>	</a:t>
            </a:r>
            <a:r>
              <a:rPr lang="de-CH" sz="2400" dirty="0"/>
              <a:t>	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/>
              <a:t>whom</a:t>
            </a:r>
            <a:r>
              <a:rPr lang="de-CH" sz="2400" dirty="0"/>
              <a:t> </a:t>
            </a:r>
            <a:r>
              <a:rPr lang="de-CH" sz="2400" dirty="0" smtClean="0"/>
              <a:t>411 (44%) were women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890588" algn="r"/>
                <a:tab pos="1165225" algn="l"/>
              </a:tabLst>
            </a:pPr>
            <a:r>
              <a:rPr lang="de-CH" sz="3200" b="1" dirty="0" smtClean="0">
                <a:solidFill>
                  <a:srgbClr val="C00000"/>
                </a:solidFill>
              </a:rPr>
              <a:t>	65</a:t>
            </a:r>
            <a:r>
              <a:rPr lang="de-CH" sz="3200" dirty="0" smtClean="0"/>
              <a:t>	</a:t>
            </a:r>
            <a:r>
              <a:rPr lang="de-CH" sz="2400" dirty="0" err="1" smtClean="0"/>
              <a:t>trainees</a:t>
            </a:r>
            <a:endParaRPr lang="de-CH" sz="2400" dirty="0" smtClean="0"/>
          </a:p>
          <a:p>
            <a:pPr marL="0" lvl="1" indent="0">
              <a:spcBef>
                <a:spcPts val="0"/>
              </a:spcBef>
              <a:spcAft>
                <a:spcPts val="900"/>
              </a:spcAft>
              <a:buNone/>
              <a:tabLst>
                <a:tab pos="890588" algn="r"/>
                <a:tab pos="1165225" algn="l"/>
              </a:tabLst>
            </a:pPr>
            <a:r>
              <a:rPr lang="de-CH" sz="1200" dirty="0"/>
              <a:t>		</a:t>
            </a:r>
            <a:r>
              <a:rPr lang="de-CH" sz="1200" dirty="0" smtClean="0">
                <a:solidFill>
                  <a:srgbClr val="C00000"/>
                </a:solidFill>
              </a:rPr>
              <a:t>______</a:t>
            </a:r>
            <a:endParaRPr lang="de-CH" sz="1200" dirty="0">
              <a:solidFill>
                <a:srgbClr val="C00000"/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900"/>
              </a:spcAft>
              <a:buNone/>
              <a:tabLst>
                <a:tab pos="890588" algn="r"/>
                <a:tab pos="1165225" algn="l"/>
              </a:tabLst>
            </a:pPr>
            <a:r>
              <a:rPr lang="de-CH" sz="3200" b="1" dirty="0" smtClean="0">
                <a:solidFill>
                  <a:srgbClr val="C00000"/>
                </a:solidFill>
              </a:rPr>
              <a:t>	1217</a:t>
            </a:r>
            <a:r>
              <a:rPr lang="de-CH" sz="2400" dirty="0" smtClean="0"/>
              <a:t>	publications</a:t>
            </a:r>
            <a:endParaRPr lang="de-CH" sz="240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890588" algn="r"/>
                <a:tab pos="1165225" algn="l"/>
              </a:tabLst>
            </a:pPr>
            <a:r>
              <a:rPr lang="de-CH" sz="3200" b="1" dirty="0" smtClean="0">
                <a:solidFill>
                  <a:srgbClr val="C00000"/>
                </a:solidFill>
              </a:rPr>
              <a:t>	2155</a:t>
            </a:r>
            <a:r>
              <a:rPr lang="de-CH" sz="2400" dirty="0" smtClean="0"/>
              <a:t>	lectures at </a:t>
            </a:r>
            <a:r>
              <a:rPr lang="de-CH" sz="2400" dirty="0" err="1" smtClean="0"/>
              <a:t>universities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technical</a:t>
            </a:r>
            <a:r>
              <a:rPr lang="de-CH" sz="2400" dirty="0" smtClean="0"/>
              <a:t> </a:t>
            </a:r>
            <a:r>
              <a:rPr lang="de-CH" sz="2400" dirty="0" err="1" smtClean="0"/>
              <a:t>colleges</a:t>
            </a:r>
            <a:endParaRPr lang="de-CH" sz="2400" dirty="0" smtClean="0"/>
          </a:p>
          <a:p>
            <a:pPr marL="0" lvl="1" indent="0">
              <a:spcBef>
                <a:spcPts val="0"/>
              </a:spcBef>
              <a:spcAft>
                <a:spcPts val="900"/>
              </a:spcAft>
              <a:buNone/>
              <a:tabLst>
                <a:tab pos="890588" algn="r"/>
                <a:tab pos="1165225" algn="l"/>
              </a:tabLst>
            </a:pPr>
            <a:r>
              <a:rPr lang="de-CH" sz="1200" dirty="0" smtClean="0">
                <a:solidFill>
                  <a:srgbClr val="C00000"/>
                </a:solidFill>
              </a:rPr>
              <a:t>		______</a:t>
            </a:r>
          </a:p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  <a:tabLst>
                <a:tab pos="890588" algn="r"/>
                <a:tab pos="1165225" algn="l"/>
              </a:tabLst>
            </a:pPr>
            <a:r>
              <a:rPr lang="de-CH" sz="3200" b="1" dirty="0" smtClean="0">
                <a:solidFill>
                  <a:srgbClr val="C00000"/>
                </a:solidFill>
              </a:rPr>
              <a:t>	14,6</a:t>
            </a:r>
            <a:r>
              <a:rPr lang="de-CH" sz="3200" dirty="0" smtClean="0">
                <a:solidFill>
                  <a:srgbClr val="C00000"/>
                </a:solidFill>
              </a:rPr>
              <a:t> </a:t>
            </a:r>
            <a:r>
              <a:rPr lang="de-CH" sz="2400" dirty="0" smtClean="0"/>
              <a:t>	million Swiss </a:t>
            </a:r>
            <a:r>
              <a:rPr lang="de-CH" sz="2400" dirty="0" err="1" smtClean="0"/>
              <a:t>francs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third</a:t>
            </a:r>
            <a:r>
              <a:rPr lang="de-CH" sz="2400" dirty="0" smtClean="0"/>
              <a:t>-party </a:t>
            </a:r>
            <a:r>
              <a:rPr lang="de-CH" sz="2400" dirty="0" err="1" smtClean="0"/>
              <a:t>funding</a:t>
            </a:r>
            <a:r>
              <a:rPr lang="de-CH" sz="2400" dirty="0" smtClean="0"/>
              <a:t> for 			research</a:t>
            </a:r>
          </a:p>
        </p:txBody>
      </p:sp>
    </p:spTree>
    <p:extLst>
      <p:ext uri="{BB962C8B-B14F-4D97-AF65-F5344CB8AC3E}">
        <p14:creationId xmlns:p14="http://schemas.microsoft.com/office/powerpoint/2010/main" val="39532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144587" y="269875"/>
            <a:ext cx="7461251" cy="989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CH" dirty="0" smtClean="0">
                <a:solidFill>
                  <a:schemeClr val="tx1"/>
                </a:solidFill>
              </a:rPr>
              <a:t>Organisational </a:t>
            </a:r>
            <a:r>
              <a:rPr lang="de-CH" dirty="0" err="1" smtClean="0">
                <a:solidFill>
                  <a:schemeClr val="tx1"/>
                </a:solidFill>
              </a:rPr>
              <a:t>Logic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144587" y="1038578"/>
            <a:ext cx="6840279" cy="3506435"/>
            <a:chOff x="515350" y="1643036"/>
            <a:chExt cx="7889285" cy="3772079"/>
          </a:xfrm>
        </p:grpSpPr>
        <p:sp>
          <p:nvSpPr>
            <p:cNvPr id="6" name="Flussdiagramm: Alternativer Prozess 5"/>
            <p:cNvSpPr/>
            <p:nvPr/>
          </p:nvSpPr>
          <p:spPr>
            <a:xfrm>
              <a:off x="2979699" y="1643036"/>
              <a:ext cx="3113260" cy="661317"/>
            </a:xfrm>
            <a:prstGeom prst="flowChartAlternateProcess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Agroscope Management</a:t>
              </a:r>
              <a:endPara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2729566" y="2453196"/>
              <a:ext cx="1739919" cy="2701552"/>
            </a:xfrm>
            <a:prstGeom prst="roundRect">
              <a:avLst/>
            </a:prstGeom>
            <a:solidFill>
              <a:srgbClr val="A2C5F0">
                <a:alpha val="40000"/>
              </a:srgbClr>
            </a:solidFill>
            <a:ln w="25400" cap="flat" cmpd="sng" algn="ctr">
              <a:solidFill>
                <a:srgbClr val="0070C0">
                  <a:alpha val="63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85725" marR="0" lvl="0" indent="0" algn="ctr" defTabSz="539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070C0"/>
                  </a:solidFill>
                  <a:latin typeface="Calibri"/>
                </a:rPr>
                <a:t>Competence Division for Research Technology and Knowledge </a:t>
              </a:r>
              <a:r>
                <a:rPr lang="en-US" sz="1100" b="1" dirty="0" smtClean="0">
                  <a:solidFill>
                    <a:srgbClr val="0070C0"/>
                  </a:solidFill>
                  <a:latin typeface="Calibri"/>
                </a:rPr>
                <a:t>Exchange</a:t>
              </a:r>
              <a:endParaRPr lang="de-CH" sz="1100" b="1" dirty="0">
                <a:solidFill>
                  <a:srgbClr val="0070C0"/>
                </a:solidFill>
                <a:latin typeface="Calibri"/>
              </a:endParaRPr>
            </a:p>
            <a:p>
              <a:pPr marL="85725" marR="0" lvl="0" indent="0" defTabSz="4508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1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CH" sz="11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</a:t>
              </a:r>
              <a:r>
                <a:rPr kumimoji="0" lang="de-CH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(CD) </a:t>
              </a:r>
              <a:endPara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4572000" y="2454988"/>
              <a:ext cx="1765197" cy="2699758"/>
            </a:xfrm>
            <a:prstGeom prst="roundRect">
              <a:avLst/>
            </a:prstGeom>
            <a:solidFill>
              <a:srgbClr val="A5F9A7">
                <a:alpha val="40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100" b="1" dirty="0">
                  <a:solidFill>
                    <a:srgbClr val="B1CE38">
                      <a:lumMod val="75000"/>
                    </a:srgbClr>
                  </a:solidFill>
                  <a:latin typeface="Calibri"/>
                </a:rPr>
                <a:t>Strategic Research Division </a:t>
              </a:r>
              <a:r>
                <a:rPr kumimoji="0" lang="de-CH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1CE38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(RD)</a:t>
              </a:r>
              <a:endPara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srgbClr val="B1CE3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feil nach links und rechts 8"/>
            <p:cNvSpPr/>
            <p:nvPr/>
          </p:nvSpPr>
          <p:spPr>
            <a:xfrm>
              <a:off x="3805067" y="3353225"/>
              <a:ext cx="1512168" cy="432048"/>
            </a:xfrm>
            <a:prstGeom prst="leftRightArrow">
              <a:avLst/>
            </a:prstGeom>
            <a:solidFill>
              <a:srgbClr val="FF505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1070447" y="2208215"/>
              <a:ext cx="1590461" cy="648072"/>
            </a:xfrm>
            <a:prstGeom prst="ellipse">
              <a:avLst/>
            </a:prstGeom>
            <a:solidFill>
              <a:srgbClr val="4D4D4D"/>
            </a:solidFill>
            <a:ln w="25400" cap="flat" cmpd="sng" algn="ctr">
              <a:solidFill>
                <a:srgbClr val="4D4D4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Farmers</a:t>
              </a: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15350" y="3498232"/>
              <a:ext cx="1614070" cy="648072"/>
            </a:xfrm>
            <a:prstGeom prst="ellipse">
              <a:avLst/>
            </a:prstGeom>
            <a:solidFill>
              <a:srgbClr val="4D4D4D"/>
            </a:solidFill>
            <a:ln w="25400" cap="flat" cmpd="sng" algn="ctr">
              <a:solidFill>
                <a:srgbClr val="4D4D4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Business</a:t>
              </a: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643008" y="4767043"/>
              <a:ext cx="1870545" cy="648072"/>
            </a:xfrm>
            <a:prstGeom prst="ellipse">
              <a:avLst/>
            </a:prstGeom>
            <a:solidFill>
              <a:srgbClr val="4D4D4D"/>
            </a:solidFill>
            <a:ln w="25400" cap="flat" cmpd="sng" algn="ctr">
              <a:solidFill>
                <a:srgbClr val="4D4D4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Extension</a:t>
              </a:r>
              <a:r>
                <a:rPr kumimoji="0" lang="de-CH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Legal-</a:t>
              </a:r>
              <a:r>
                <a:rPr kumimoji="0" lang="de-CH" sz="1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Enforcement</a:t>
              </a:r>
              <a:r>
                <a:rPr lang="de-CH" sz="1200" b="1" noProof="0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de-CH" sz="1200" b="1" noProof="0" dirty="0" err="1" smtClean="0">
                  <a:solidFill>
                    <a:srgbClr val="FFFFFF"/>
                  </a:solidFill>
                  <a:latin typeface="Calibri"/>
                </a:rPr>
                <a:t>Agencies</a:t>
              </a: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337197" y="2208215"/>
              <a:ext cx="1504157" cy="648072"/>
            </a:xfrm>
            <a:prstGeom prst="ellipse">
              <a:avLst/>
            </a:prstGeom>
            <a:solidFill>
              <a:srgbClr val="4D4D4D"/>
            </a:solidFill>
            <a:ln w="25400" cap="flat" cmpd="sng" algn="ctr">
              <a:solidFill>
                <a:srgbClr val="4D4D4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Universities</a:t>
              </a: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6851888" y="3498232"/>
              <a:ext cx="1552747" cy="648072"/>
            </a:xfrm>
            <a:prstGeom prst="ellipse">
              <a:avLst/>
            </a:prstGeom>
            <a:solidFill>
              <a:srgbClr val="4D4D4D"/>
            </a:solidFill>
            <a:ln w="25400" cap="flat" cmpd="sng" algn="ctr">
              <a:solidFill>
                <a:srgbClr val="4D4D4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1"/>
              <a:r>
                <a:rPr lang="de-CH" sz="1200" b="1" kern="1200" dirty="0" smtClean="0">
                  <a:solidFill>
                    <a:srgbClr val="FFFFFF"/>
                  </a:solidFill>
                  <a:latin typeface="Calibri"/>
                </a:rPr>
                <a:t>Research Institutes</a:t>
              </a:r>
              <a:endParaRPr lang="de-CH" sz="1200" b="1" kern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6463414" y="4767043"/>
              <a:ext cx="1560178" cy="648072"/>
            </a:xfrm>
            <a:prstGeom prst="ellipse">
              <a:avLst/>
            </a:prstGeom>
            <a:solidFill>
              <a:srgbClr val="4D4D4D"/>
            </a:solidFill>
            <a:ln w="25400" cap="flat" cmpd="sng" algn="ctr">
              <a:solidFill>
                <a:srgbClr val="4D4D4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200" b="1" kern="1200" dirty="0" smtClean="0">
                  <a:solidFill>
                    <a:srgbClr val="FFFFFF"/>
                  </a:solidFill>
                  <a:latin typeface="Calibri"/>
                </a:rPr>
                <a:t>Scientific Community</a:t>
              </a:r>
              <a:endParaRPr lang="de-CH" sz="1200" b="1" kern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Pfeil nach links und rechts 15"/>
            <p:cNvSpPr/>
            <p:nvPr/>
          </p:nvSpPr>
          <p:spPr>
            <a:xfrm>
              <a:off x="3805067" y="3834142"/>
              <a:ext cx="1512168" cy="432048"/>
            </a:xfrm>
            <a:prstGeom prst="leftRightArrow">
              <a:avLst/>
            </a:prstGeom>
            <a:solidFill>
              <a:srgbClr val="FF505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CH" sz="1200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Pfeil nach links und rechts 16"/>
            <p:cNvSpPr/>
            <p:nvPr/>
          </p:nvSpPr>
          <p:spPr>
            <a:xfrm>
              <a:off x="3805067" y="4322808"/>
              <a:ext cx="1512168" cy="432048"/>
            </a:xfrm>
            <a:prstGeom prst="leftRightArrow">
              <a:avLst/>
            </a:prstGeom>
            <a:solidFill>
              <a:srgbClr val="FF505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CH" sz="1200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Pfeil nach links und rechts 17"/>
            <p:cNvSpPr/>
            <p:nvPr/>
          </p:nvSpPr>
          <p:spPr>
            <a:xfrm rot="2393306">
              <a:off x="5647795" y="4401701"/>
              <a:ext cx="974788" cy="308192"/>
            </a:xfrm>
            <a:prstGeom prst="leftRightArrow">
              <a:avLst/>
            </a:prstGeom>
            <a:solidFill>
              <a:srgbClr val="ABA28B"/>
            </a:solidFill>
            <a:ln w="25400" cap="flat" cmpd="sng" algn="ctr">
              <a:solidFill>
                <a:srgbClr val="ABA2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Pfeil nach links und rechts 18"/>
            <p:cNvSpPr/>
            <p:nvPr/>
          </p:nvSpPr>
          <p:spPr>
            <a:xfrm rot="19656358">
              <a:off x="5638267" y="3032195"/>
              <a:ext cx="990899" cy="308192"/>
            </a:xfrm>
            <a:prstGeom prst="leftRightArrow">
              <a:avLst/>
            </a:prstGeom>
            <a:solidFill>
              <a:srgbClr val="ABA28B"/>
            </a:solidFill>
            <a:ln w="25400" cap="flat" cmpd="sng" algn="ctr">
              <a:solidFill>
                <a:srgbClr val="ABA2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Pfeil nach links und rechts 19"/>
            <p:cNvSpPr/>
            <p:nvPr/>
          </p:nvSpPr>
          <p:spPr>
            <a:xfrm>
              <a:off x="5693966" y="3683921"/>
              <a:ext cx="1089263" cy="308192"/>
            </a:xfrm>
            <a:prstGeom prst="leftRightArrow">
              <a:avLst/>
            </a:prstGeom>
            <a:solidFill>
              <a:srgbClr val="ABA28B"/>
            </a:solidFill>
            <a:ln w="25400" cap="flat" cmpd="sng" algn="ctr">
              <a:solidFill>
                <a:srgbClr val="ABA2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Pfeil nach links und rechts 20"/>
            <p:cNvSpPr/>
            <p:nvPr/>
          </p:nvSpPr>
          <p:spPr>
            <a:xfrm rot="19206694" flipV="1">
              <a:off x="2377539" y="4408429"/>
              <a:ext cx="952771" cy="308192"/>
            </a:xfrm>
            <a:prstGeom prst="leftRightArrow">
              <a:avLst/>
            </a:prstGeom>
            <a:solidFill>
              <a:srgbClr val="ABA28B"/>
            </a:solidFill>
            <a:ln w="25400" cap="flat" cmpd="sng" algn="ctr">
              <a:solidFill>
                <a:srgbClr val="ABA2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Pfeil nach links und rechts 21"/>
            <p:cNvSpPr/>
            <p:nvPr/>
          </p:nvSpPr>
          <p:spPr>
            <a:xfrm rot="1943642" flipV="1">
              <a:off x="2351035" y="3039371"/>
              <a:ext cx="1026002" cy="308192"/>
            </a:xfrm>
            <a:prstGeom prst="leftRightArrow">
              <a:avLst/>
            </a:prstGeom>
            <a:solidFill>
              <a:srgbClr val="ABA28B"/>
            </a:solidFill>
            <a:ln w="25400" cap="flat" cmpd="sng" algn="ctr">
              <a:solidFill>
                <a:srgbClr val="ABA2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feil nach links und rechts 22"/>
            <p:cNvSpPr/>
            <p:nvPr/>
          </p:nvSpPr>
          <p:spPr>
            <a:xfrm flipV="1">
              <a:off x="2212320" y="3677618"/>
              <a:ext cx="979031" cy="308192"/>
            </a:xfrm>
            <a:prstGeom prst="leftRightArrow">
              <a:avLst/>
            </a:prstGeom>
            <a:solidFill>
              <a:srgbClr val="ABA28B"/>
            </a:solidFill>
            <a:ln w="25400" cap="flat" cmpd="sng" algn="ctr">
              <a:solidFill>
                <a:srgbClr val="ABA2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Shape 175"/>
          <p:cNvSpPr>
            <a:spLocks noGrp="1"/>
          </p:cNvSpPr>
          <p:nvPr>
            <p:ph type="body" idx="1"/>
          </p:nvPr>
        </p:nvSpPr>
        <p:spPr>
          <a:xfrm>
            <a:off x="1146737" y="4899717"/>
            <a:ext cx="7472365" cy="14789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Strengthening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cooperation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through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interconnections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between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entities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with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different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focuses</a:t>
            </a:r>
            <a:endParaRPr lang="de-CH" sz="1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Better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orientation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towards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different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stakeholder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CH" sz="1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groups</a:t>
            </a:r>
            <a:endParaRPr lang="de-CH" sz="1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4542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 1"/>
          <p:cNvSpPr txBox="1">
            <a:spLocks/>
          </p:cNvSpPr>
          <p:nvPr/>
        </p:nvSpPr>
        <p:spPr bwMode="auto">
          <a:xfrm>
            <a:off x="1200525" y="170744"/>
            <a:ext cx="841150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sz="2600" kern="0" dirty="0" err="1" smtClean="0"/>
              <a:t>Organization</a:t>
            </a:r>
            <a:r>
              <a:rPr lang="de-CH" sz="2600" kern="0" dirty="0" smtClean="0"/>
              <a:t> </a:t>
            </a:r>
            <a:r>
              <a:rPr lang="de-CH" sz="2600" kern="0" dirty="0" err="1" smtClean="0"/>
              <a:t>of</a:t>
            </a:r>
            <a:r>
              <a:rPr lang="de-CH" sz="2600" kern="0" dirty="0" smtClean="0"/>
              <a:t> </a:t>
            </a:r>
            <a:r>
              <a:rPr lang="de-CH" sz="2600" kern="0" dirty="0" smtClean="0"/>
              <a:t>Agroscope </a:t>
            </a:r>
            <a:r>
              <a:rPr lang="de-CH" sz="2600" kern="0" dirty="0" err="1" smtClean="0"/>
              <a:t>since</a:t>
            </a:r>
            <a:r>
              <a:rPr lang="de-CH" sz="2600" kern="0" dirty="0" smtClean="0"/>
              <a:t> </a:t>
            </a:r>
            <a:r>
              <a:rPr lang="de-CH" sz="2600" kern="0" dirty="0" smtClean="0"/>
              <a:t>1.1.2017</a:t>
            </a:r>
            <a:endParaRPr lang="de-CH" sz="2600" kern="0" dirty="0"/>
          </a:p>
        </p:txBody>
      </p:sp>
      <p:sp>
        <p:nvSpPr>
          <p:cNvPr id="2" name="Ellipse 1"/>
          <p:cNvSpPr/>
          <p:nvPr/>
        </p:nvSpPr>
        <p:spPr bwMode="auto">
          <a:xfrm>
            <a:off x="1249472" y="4262383"/>
            <a:ext cx="714030" cy="156526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44525"/>
            <a:endParaRPr lang="de-CH" sz="14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327422" y="3497142"/>
            <a:ext cx="805678" cy="486971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44525"/>
            <a:endParaRPr lang="de-CH" sz="14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12" name="Grafik 11" descr="organigramm-agroscope18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7014" r="1922" b="9397"/>
          <a:stretch/>
        </p:blipFill>
        <p:spPr>
          <a:xfrm>
            <a:off x="316523" y="1674457"/>
            <a:ext cx="8827476" cy="4187082"/>
          </a:xfrm>
          <a:prstGeom prst="rect">
            <a:avLst/>
          </a:prstGeom>
        </p:spPr>
      </p:pic>
      <p:pic>
        <p:nvPicPr>
          <p:cNvPr id="13" name="Grafik 12" descr="organigramm-agroscope18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7730" r="11539" b="71076"/>
          <a:stretch/>
        </p:blipFill>
        <p:spPr>
          <a:xfrm>
            <a:off x="2146698" y="612775"/>
            <a:ext cx="6103978" cy="106168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340413" y="4834693"/>
            <a:ext cx="2342035" cy="917099"/>
          </a:xfrm>
          <a:prstGeom prst="rect">
            <a:avLst/>
          </a:prstGeom>
          <a:solidFill>
            <a:srgbClr val="A2C2DA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800" b="1" dirty="0" smtClean="0">
                <a:solidFill>
                  <a:srgbClr val="0A85FF"/>
                </a:solidFill>
                <a:latin typeface="Calibri"/>
                <a:ea typeface="Calibri"/>
                <a:cs typeface="Calibri"/>
              </a:rPr>
              <a:t>Competence </a:t>
            </a:r>
            <a:r>
              <a:rPr lang="de-CH" sz="1800" b="1" dirty="0" err="1" smtClean="0">
                <a:solidFill>
                  <a:srgbClr val="0A85FF"/>
                </a:solidFill>
                <a:latin typeface="Calibri"/>
                <a:ea typeface="Calibri"/>
                <a:cs typeface="Calibri"/>
              </a:rPr>
              <a:t>Divisions</a:t>
            </a:r>
            <a:endParaRPr lang="de-CH" sz="1800" b="1" dirty="0" smtClean="0">
              <a:solidFill>
                <a:srgbClr val="0A85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732011" y="4834911"/>
            <a:ext cx="5590336" cy="916882"/>
          </a:xfrm>
          <a:prstGeom prst="rect">
            <a:avLst/>
          </a:prstGeom>
          <a:solidFill>
            <a:srgbClr val="96E6C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8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Strategic </a:t>
            </a:r>
            <a:r>
              <a:rPr lang="de-CH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Research </a:t>
            </a:r>
            <a:r>
              <a:rPr lang="de-CH" sz="1800" b="1" dirty="0" err="1" smtClean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Divisions</a:t>
            </a:r>
            <a:r>
              <a:rPr lang="de-CH" sz="18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 </a:t>
            </a:r>
            <a:endParaRPr lang="de-CH" sz="1800" b="1" dirty="0">
              <a:solidFill>
                <a:srgbClr val="00B05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1072789" y="3749366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1072789" y="4255451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2670535" y="3227439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268281" y="2981692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4268281" y="3603877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>
            <a:off x="3466173" y="3488612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2670535" y="3545097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>
            <a:off x="4268281" y="3802934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3459703" y="3288304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1072789" y="3619779"/>
            <a:ext cx="127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459321" y="2937330"/>
            <a:ext cx="593713" cy="415498"/>
          </a:xfrm>
          <a:prstGeom prst="rect">
            <a:avLst/>
          </a:prstGeom>
          <a:solidFill>
            <a:srgbClr val="E9ECF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500" b="1" dirty="0" err="1" smtClean="0">
                <a:latin typeface="Calibri" panose="020F0502020204030204" pitchFamily="34" charset="0"/>
              </a:rPr>
              <a:t>Phytopathology</a:t>
            </a:r>
            <a:r>
              <a:rPr lang="de-CH" sz="500" b="1" dirty="0" smtClean="0">
                <a:latin typeface="Calibri" panose="020F0502020204030204" pitchFamily="34" charset="0"/>
              </a:rPr>
              <a:t> </a:t>
            </a:r>
            <a:r>
              <a:rPr lang="de-CH" sz="500" b="1" dirty="0" err="1" smtClean="0">
                <a:latin typeface="Calibri" panose="020F0502020204030204" pitchFamily="34" charset="0"/>
              </a:rPr>
              <a:t>and</a:t>
            </a:r>
            <a:r>
              <a:rPr lang="de-CH" sz="500" b="1" dirty="0" smtClean="0">
                <a:latin typeface="Calibri" panose="020F0502020204030204" pitchFamily="34" charset="0"/>
              </a:rPr>
              <a:t> </a:t>
            </a:r>
            <a:r>
              <a:rPr lang="de-CH" sz="500" b="1" dirty="0" err="1" smtClean="0">
                <a:latin typeface="Calibri" panose="020F0502020204030204" pitchFamily="34" charset="0"/>
              </a:rPr>
              <a:t>Zoology</a:t>
            </a:r>
            <a:r>
              <a:rPr lang="de-CH" sz="500" b="1" dirty="0" smtClean="0">
                <a:latin typeface="Calibri" panose="020F0502020204030204" pitchFamily="34" charset="0"/>
              </a:rPr>
              <a:t> in </a:t>
            </a:r>
            <a:r>
              <a:rPr lang="de-CH" sz="500" b="1" dirty="0" err="1" smtClean="0">
                <a:latin typeface="Calibri" panose="020F0502020204030204" pitchFamily="34" charset="0"/>
              </a:rPr>
              <a:t>Fruit</a:t>
            </a:r>
            <a:r>
              <a:rPr lang="de-CH" sz="500" b="1" dirty="0" smtClean="0">
                <a:latin typeface="Calibri" panose="020F0502020204030204" pitchFamily="34" charset="0"/>
              </a:rPr>
              <a:t> </a:t>
            </a:r>
            <a:r>
              <a:rPr lang="de-CH" sz="500" b="1" dirty="0" err="1" smtClean="0">
                <a:latin typeface="Calibri" panose="020F0502020204030204" pitchFamily="34" charset="0"/>
              </a:rPr>
              <a:t>and</a:t>
            </a:r>
            <a:r>
              <a:rPr lang="de-CH" sz="500" b="1" dirty="0" smtClean="0">
                <a:latin typeface="Calibri" panose="020F0502020204030204" pitchFamily="34" charset="0"/>
              </a:rPr>
              <a:t> </a:t>
            </a:r>
            <a:r>
              <a:rPr lang="de-CH" sz="500" b="1" dirty="0" err="1" smtClean="0">
                <a:latin typeface="Calibri" panose="020F0502020204030204" pitchFamily="34" charset="0"/>
              </a:rPr>
              <a:t>Vegetable</a:t>
            </a:r>
            <a:r>
              <a:rPr lang="de-CH" sz="500" b="1" dirty="0" smtClean="0">
                <a:latin typeface="Calibri" panose="020F0502020204030204" pitchFamily="34" charset="0"/>
              </a:rPr>
              <a:t> Production</a:t>
            </a:r>
          </a:p>
          <a:p>
            <a:endParaRPr lang="de-CH" sz="400" b="1" dirty="0">
              <a:latin typeface="Calibri" panose="020F0502020204030204" pitchFamily="34" charset="0"/>
            </a:endParaRPr>
          </a:p>
          <a:p>
            <a:endParaRPr lang="de-CH" sz="400" b="1" dirty="0" smtClean="0">
              <a:latin typeface="Calibri" panose="020F0502020204030204" pitchFamily="34" charset="0"/>
            </a:endParaRPr>
          </a:p>
          <a:p>
            <a:endParaRPr lang="de-CH" sz="400" b="1" dirty="0" smtClean="0">
              <a:latin typeface="Calibri" panose="020F050202020403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396017" y="3195971"/>
            <a:ext cx="593713" cy="184666"/>
          </a:xfrm>
          <a:prstGeom prst="rect">
            <a:avLst/>
          </a:prstGeom>
          <a:solidFill>
            <a:srgbClr val="E9ECF5"/>
          </a:solidFill>
        </p:spPr>
        <p:txBody>
          <a:bodyPr wrap="square" lIns="0" tIns="0" rIns="0" bIns="0" rtlCol="0">
            <a:spAutoFit/>
          </a:bodyPr>
          <a:lstStyle/>
          <a:p>
            <a:endParaRPr lang="de-CH" sz="400" b="1" dirty="0">
              <a:latin typeface="Calibri" panose="020F0502020204030204" pitchFamily="34" charset="0"/>
            </a:endParaRPr>
          </a:p>
          <a:p>
            <a:endParaRPr lang="de-CH" sz="400" b="1" dirty="0" smtClean="0">
              <a:latin typeface="Calibri" panose="020F0502020204030204" pitchFamily="34" charset="0"/>
            </a:endParaRPr>
          </a:p>
          <a:p>
            <a:endParaRPr lang="de-CH" sz="4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7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e 86"/>
          <p:cNvGrpSpPr/>
          <p:nvPr/>
        </p:nvGrpSpPr>
        <p:grpSpPr>
          <a:xfrm>
            <a:off x="116963" y="436228"/>
            <a:ext cx="9027037" cy="6133152"/>
            <a:chOff x="0" y="374021"/>
            <a:chExt cx="9144000" cy="6174093"/>
          </a:xfrm>
        </p:grpSpPr>
        <p:pic>
          <p:nvPicPr>
            <p:cNvPr id="86" name="Image 8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74021"/>
              <a:ext cx="9144000" cy="6155966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293985" y="6199259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293985" y="6340853"/>
              <a:ext cx="72000" cy="72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99390" y="6035153"/>
              <a:ext cx="1080120" cy="5129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r-CH" sz="700" b="1" dirty="0" smtClean="0">
                  <a:solidFill>
                    <a:srgbClr val="A01E32"/>
                  </a:solidFill>
                  <a:latin typeface="Arial Narrow" pitchFamily="34" charset="0"/>
                  <a:cs typeface="Arial" pitchFamily="34" charset="0"/>
                </a:rPr>
                <a:t>Standorte</a:t>
              </a:r>
            </a:p>
            <a:p>
              <a:pPr>
                <a:lnSpc>
                  <a:spcPts val="1000"/>
                </a:lnSpc>
              </a:pPr>
              <a:r>
                <a:rPr lang="fr-CH" sz="700" b="1" dirty="0" smtClean="0">
                  <a:solidFill>
                    <a:srgbClr val="FF9900"/>
                  </a:solidFill>
                  <a:latin typeface="Arial Narrow" pitchFamily="34" charset="0"/>
                  <a:cs typeface="Arial" pitchFamily="34" charset="0"/>
                </a:rPr>
                <a:t>Aussenstandorte</a:t>
              </a:r>
            </a:p>
            <a:p>
              <a:pPr>
                <a:lnSpc>
                  <a:spcPts val="1000"/>
                </a:lnSpc>
              </a:pPr>
              <a:r>
                <a:rPr lang="fr-CH" sz="700" b="1" dirty="0" err="1" smtClean="0">
                  <a:solidFill>
                    <a:srgbClr val="003FBC"/>
                  </a:solidFill>
                  <a:latin typeface="Arial Narrow" pitchFamily="34" charset="0"/>
                  <a:cs typeface="Arial" pitchFamily="34" charset="0"/>
                </a:rPr>
                <a:t>Betriebe</a:t>
              </a:r>
              <a:endParaRPr lang="fr-CH" sz="700" b="1" dirty="0" smtClean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  <a:p>
              <a:pPr>
                <a:lnSpc>
                  <a:spcPts val="1000"/>
                </a:lnSpc>
              </a:pPr>
              <a:endParaRPr lang="fr-CH" sz="700" b="1" dirty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844586" y="3042837"/>
              <a:ext cx="46705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H" sz="700" b="1" dirty="0" smtClean="0">
                  <a:solidFill>
                    <a:srgbClr val="A01E32"/>
                  </a:solidFill>
                  <a:latin typeface="Arial Narrow" pitchFamily="34" charset="0"/>
                  <a:cs typeface="Arial" pitchFamily="34" charset="0"/>
                </a:rPr>
                <a:t>Avenches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862407" y="5209471"/>
              <a:ext cx="50405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FF9900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Cadenazzo</a:t>
              </a:r>
              <a:endParaRPr lang="fr-CH" sz="700" b="1" dirty="0">
                <a:solidFill>
                  <a:srgbClr val="FF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652509" y="2988403"/>
              <a:ext cx="42280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>
                  <a:solidFill>
                    <a:srgbClr val="A01E32"/>
                  </a:solidFill>
                  <a:latin typeface="Arial Narrow" pitchFamily="34" charset="0"/>
                  <a:cs typeface="Arial" pitchFamily="34" charset="0"/>
                </a:rPr>
                <a:t>Liebefeld</a:t>
              </a:r>
              <a:endParaRPr lang="fr-CH" sz="700" b="1" dirty="0" smtClean="0">
                <a:solidFill>
                  <a:srgbClr val="A01E3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0819" y="4244326"/>
              <a:ext cx="37434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A01E32"/>
                  </a:solidFill>
                  <a:latin typeface="Arial Narrow" pitchFamily="34" charset="0"/>
                  <a:cs typeface="Arial" pitchFamily="34" charset="0"/>
                </a:rPr>
                <a:t>Nyon, Changins</a:t>
              </a:r>
              <a:endParaRPr lang="fr-CH" sz="700" b="1" dirty="0" smtClean="0">
                <a:solidFill>
                  <a:srgbClr val="A01E3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418811" y="3465294"/>
              <a:ext cx="43856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A01E32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Posieux</a:t>
              </a:r>
              <a:endParaRPr lang="fr-CH" sz="700" b="1" dirty="0" smtClean="0">
                <a:solidFill>
                  <a:srgbClr val="A01E3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94955" y="1591573"/>
              <a:ext cx="430787" cy="109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A01E32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Reckenholz</a:t>
              </a:r>
              <a:endParaRPr lang="fr-CH" sz="700" b="1" dirty="0" smtClean="0">
                <a:solidFill>
                  <a:srgbClr val="A01E3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59295" y="2127805"/>
              <a:ext cx="4429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A01E32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Wädenswil</a:t>
              </a:r>
              <a:endParaRPr lang="fr-CH" sz="700" b="1" dirty="0" smtClean="0">
                <a:solidFill>
                  <a:srgbClr val="A01E3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86347" y="1278284"/>
              <a:ext cx="30973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A01E32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Tänikon</a:t>
              </a:r>
              <a:endParaRPr lang="fr-CH" sz="700" b="1" dirty="0" smtClean="0">
                <a:solidFill>
                  <a:srgbClr val="A01E3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52298" y="4851915"/>
              <a:ext cx="33809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FF9900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Conthey</a:t>
              </a:r>
              <a:endParaRPr lang="fr-CH" sz="700" b="1" dirty="0">
                <a:solidFill>
                  <a:srgbClr val="FF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612848" y="4120616"/>
              <a:ext cx="27126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FF9900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Pully</a:t>
              </a:r>
              <a:endParaRPr lang="fr-CH" sz="700" b="1" dirty="0">
                <a:solidFill>
                  <a:srgbClr val="FF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867236" y="925387"/>
              <a:ext cx="47890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Ellighausen</a:t>
              </a:r>
              <a:endParaRPr lang="fr-CH" sz="700" b="1" dirty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809110" y="1269540"/>
              <a:ext cx="5314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Wintersingen / Breitenhof</a:t>
              </a:r>
              <a:endParaRPr lang="fr-CH" sz="700" b="1" dirty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164391" y="3148111"/>
              <a:ext cx="62219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Bullet / La Frétaz</a:t>
              </a:r>
              <a:endParaRPr lang="fr-CH" sz="700" b="1" dirty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983566" y="2208359"/>
              <a:ext cx="827353" cy="1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Le </a:t>
              </a:r>
              <a:r>
                <a:rPr lang="de-CH" sz="700" b="1" dirty="0" err="1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Noirmont</a:t>
              </a:r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 / Les Bois</a:t>
              </a:r>
              <a:endParaRPr lang="fr-CH" sz="700" dirty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386480" y="5445224"/>
              <a:ext cx="31716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Bruson</a:t>
              </a:r>
              <a:endParaRPr lang="fr-CH" sz="700" b="1" dirty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230626" y="3320699"/>
              <a:ext cx="2785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Arosa</a:t>
              </a:r>
              <a:endParaRPr lang="fr-CH" sz="700" b="1" dirty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839524" y="5135710"/>
              <a:ext cx="5592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Basse-</a:t>
              </a:r>
              <a:r>
                <a:rPr lang="de-CH" sz="700" b="1" dirty="0" err="1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Nendaz</a:t>
              </a:r>
              <a:r>
                <a:rPr lang="de-CH" sz="700" b="1" dirty="0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 / </a:t>
              </a:r>
              <a:r>
                <a:rPr lang="de-CH" sz="700" b="1" dirty="0" err="1" smtClean="0">
                  <a:solidFill>
                    <a:srgbClr val="003FBC"/>
                  </a:solidFill>
                  <a:effectLst/>
                  <a:latin typeface="Arial Narrow" pitchFamily="34" charset="0"/>
                  <a:ea typeface="Times New Roman"/>
                  <a:cs typeface="Times New Roman"/>
                </a:rPr>
                <a:t>Coor</a:t>
              </a:r>
              <a:endParaRPr lang="fr-CH" sz="700" b="1" dirty="0">
                <a:solidFill>
                  <a:srgbClr val="003FB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2230478" y="3076696"/>
              <a:ext cx="54000" cy="54000"/>
            </a:xfrm>
            <a:prstGeom prst="ellipse">
              <a:avLst/>
            </a:prstGeom>
            <a:solidFill>
              <a:srgbClr val="A0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354105" y="3422955"/>
              <a:ext cx="54000" cy="54000"/>
            </a:xfrm>
            <a:prstGeom prst="ellipse">
              <a:avLst/>
            </a:prstGeom>
            <a:solidFill>
              <a:srgbClr val="A0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995224" y="2977770"/>
              <a:ext cx="54000" cy="54000"/>
            </a:xfrm>
            <a:prstGeom prst="ellipse">
              <a:avLst/>
            </a:prstGeom>
            <a:solidFill>
              <a:srgbClr val="A0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34596" y="4459491"/>
              <a:ext cx="54000" cy="54000"/>
            </a:xfrm>
            <a:prstGeom prst="ellipse">
              <a:avLst/>
            </a:prstGeom>
            <a:solidFill>
              <a:srgbClr val="A0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875195" y="1360739"/>
              <a:ext cx="54000" cy="54000"/>
            </a:xfrm>
            <a:prstGeom prst="ellipse">
              <a:avLst/>
            </a:prstGeom>
            <a:solidFill>
              <a:srgbClr val="A0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7" name="Ellipse 36"/>
            <p:cNvSpPr/>
            <p:nvPr/>
          </p:nvSpPr>
          <p:spPr>
            <a:xfrm>
              <a:off x="5387873" y="2118503"/>
              <a:ext cx="54000" cy="54000"/>
            </a:xfrm>
            <a:prstGeom prst="ellipse">
              <a:avLst/>
            </a:prstGeom>
            <a:solidFill>
              <a:srgbClr val="A0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111456" y="1571718"/>
              <a:ext cx="54000" cy="54000"/>
            </a:xfrm>
            <a:prstGeom prst="ellipse">
              <a:avLst/>
            </a:prstGeom>
            <a:solidFill>
              <a:srgbClr val="A0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754798" y="4974326"/>
              <a:ext cx="54000" cy="54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1530283" y="4149080"/>
              <a:ext cx="54000" cy="54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016014" y="5150798"/>
              <a:ext cx="54000" cy="54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2552514" y="5062988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2624740" y="5401680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2072098" y="3477302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1386146" y="3261278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2030331" y="2184316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7445610" y="3295849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6295863" y="961680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>
              <a:off x="3725056" y="1324546"/>
              <a:ext cx="54000" cy="54000"/>
            </a:xfrm>
            <a:prstGeom prst="ellipse">
              <a:avLst/>
            </a:prstGeom>
            <a:solidFill>
              <a:srgbClr val="003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508CB9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0394" y="5085184"/>
              <a:ext cx="232436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 smtClean="0">
                  <a:solidFill>
                    <a:srgbClr val="5F5F5F"/>
                  </a:solidFill>
                  <a:latin typeface="Arial Narrow" pitchFamily="34" charset="0"/>
                </a:rPr>
                <a:t>Genève</a:t>
              </a:r>
              <a:endParaRPr lang="fr-FR" sz="950" baseline="30000" dirty="0">
                <a:solidFill>
                  <a:srgbClr val="5F5F5F"/>
                </a:solidFill>
                <a:latin typeface="Arial Narrow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54616" y="4053135"/>
              <a:ext cx="291747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 smtClean="0">
                  <a:solidFill>
                    <a:srgbClr val="5F5F5F"/>
                  </a:solidFill>
                  <a:latin typeface="Arial Narrow" pitchFamily="34" charset="0"/>
                </a:rPr>
                <a:t>Lausanne</a:t>
              </a:r>
              <a:endParaRPr lang="fr-FR" sz="950" baseline="30000" dirty="0">
                <a:solidFill>
                  <a:srgbClr val="5F5F5F"/>
                </a:solidFill>
                <a:latin typeface="Arial Narrow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06968" y="4867357"/>
              <a:ext cx="133050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Sion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17841" y="3241548"/>
              <a:ext cx="246862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Fribourg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22396" y="2669108"/>
              <a:ext cx="299762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Neuchâtel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18808" y="2898753"/>
              <a:ext cx="141064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Bern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82896" y="2078093"/>
              <a:ext cx="285335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Solothurn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38575" y="1659416"/>
              <a:ext cx="285335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Delémont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51455" y="1232467"/>
              <a:ext cx="166712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Basel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98174" y="1463355"/>
              <a:ext cx="192360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Liestal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10132" y="1669083"/>
              <a:ext cx="177934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Aarau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59546" y="2677195"/>
              <a:ext cx="203582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 err="1">
                  <a:solidFill>
                    <a:srgbClr val="5F5F5F"/>
                  </a:solidFill>
                  <a:latin typeface="Arial Narrow" pitchFamily="34" charset="0"/>
                </a:rPr>
                <a:t>Luzern</a:t>
              </a:r>
              <a:endParaRPr lang="fr-FR" sz="950" baseline="30000" dirty="0">
                <a:solidFill>
                  <a:srgbClr val="5F5F5F"/>
                </a:solidFill>
                <a:latin typeface="Arial Narrow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79239" y="2963040"/>
              <a:ext cx="214802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Sarnen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96048" y="2924713"/>
              <a:ext cx="171522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Stans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299457" y="2597396"/>
              <a:ext cx="230832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Schwyz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92197" y="2315438"/>
              <a:ext cx="113814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 err="1">
                  <a:solidFill>
                    <a:srgbClr val="5F5F5F"/>
                  </a:solidFill>
                  <a:latin typeface="Arial Narrow" pitchFamily="34" charset="0"/>
                </a:rPr>
                <a:t>Zug</a:t>
              </a:r>
              <a:endParaRPr lang="fr-FR" sz="950" baseline="30000" dirty="0">
                <a:solidFill>
                  <a:srgbClr val="5F5F5F"/>
                </a:solidFill>
                <a:latin typeface="Arial Narrow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47505" y="3148021"/>
              <a:ext cx="193964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Altdorf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37224" y="2692253"/>
              <a:ext cx="195566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Glarus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032016" y="4941168"/>
              <a:ext cx="306174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Bellinzona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79574" y="3107440"/>
              <a:ext cx="144270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 err="1">
                  <a:solidFill>
                    <a:srgbClr val="5F5F5F"/>
                  </a:solidFill>
                  <a:latin typeface="Arial Narrow" pitchFamily="34" charset="0"/>
                </a:rPr>
                <a:t>Chur</a:t>
              </a:r>
              <a:endParaRPr lang="fr-FR" sz="950" baseline="30000" dirty="0">
                <a:solidFill>
                  <a:srgbClr val="5F5F5F"/>
                </a:solidFill>
                <a:latin typeface="Arial Narrow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12290" y="1857972"/>
              <a:ext cx="291747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Appenzell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93383" y="1710631"/>
              <a:ext cx="229230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Herisau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660232" y="1412776"/>
              <a:ext cx="293350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St. </a:t>
              </a:r>
              <a:r>
                <a:rPr lang="fr-FR" sz="950" baseline="30000" dirty="0" err="1">
                  <a:solidFill>
                    <a:srgbClr val="5F5F5F"/>
                  </a:solidFill>
                  <a:latin typeface="Arial Narrow" pitchFamily="34" charset="0"/>
                </a:rPr>
                <a:t>Gallen</a:t>
              </a:r>
              <a:endParaRPr lang="fr-FR" sz="950" baseline="30000" dirty="0">
                <a:solidFill>
                  <a:srgbClr val="5F5F5F"/>
                </a:solidFill>
                <a:latin typeface="Arial Narrow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06957" y="1191796"/>
              <a:ext cx="317395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Frauenfeld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22598" y="1637634"/>
              <a:ext cx="184346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5F5F5F"/>
                  </a:solidFill>
                  <a:latin typeface="Arial Narrow" pitchFamily="34" charset="0"/>
                </a:rPr>
                <a:t>Zürich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044748" y="665473"/>
              <a:ext cx="408766" cy="115638"/>
            </a:xfrm>
            <a:prstGeom prst="rect">
              <a:avLst/>
            </a:prstGeom>
          </p:spPr>
          <p:txBody>
            <a:bodyPr wrap="none" lIns="0" tIns="18000" rIns="0" bIns="0">
              <a:spAutoFit/>
            </a:bodyPr>
            <a:lstStyle/>
            <a:p>
              <a:r>
                <a:rPr lang="fr-FR" sz="950" baseline="30000" dirty="0">
                  <a:solidFill>
                    <a:srgbClr val="777777"/>
                  </a:solidFill>
                  <a:latin typeface="Arial Narrow" pitchFamily="34" charset="0"/>
                </a:rPr>
                <a:t>Schaffhausen</a:t>
              </a:r>
            </a:p>
          </p:txBody>
        </p:sp>
      </p:grpSp>
      <p:pic>
        <p:nvPicPr>
          <p:cNvPr id="89" name="Picture 39" descr="Logo_col_wapp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1" y="265821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3" descr="rotbalken_Agroscope_PPT_S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Ellipse 90"/>
          <p:cNvSpPr/>
          <p:nvPr/>
        </p:nvSpPr>
        <p:spPr>
          <a:xfrm>
            <a:off x="410948" y="6094708"/>
            <a:ext cx="72000" cy="72000"/>
          </a:xfrm>
          <a:prstGeom prst="ellipse">
            <a:avLst/>
          </a:prstGeom>
          <a:solidFill>
            <a:srgbClr val="A0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3" name="ZoneTexte 19"/>
          <p:cNvSpPr txBox="1"/>
          <p:nvPr/>
        </p:nvSpPr>
        <p:spPr>
          <a:xfrm>
            <a:off x="3609290" y="2111839"/>
            <a:ext cx="3805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err="1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Oensingen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3664403" y="2039594"/>
            <a:ext cx="72000" cy="72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6037762" y="5081223"/>
            <a:ext cx="54000" cy="54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6136997" y="5084761"/>
            <a:ext cx="54000" cy="54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99" name="ZoneTexte 20"/>
          <p:cNvSpPr txBox="1"/>
          <p:nvPr/>
        </p:nvSpPr>
        <p:spPr>
          <a:xfrm>
            <a:off x="5673679" y="4980667"/>
            <a:ext cx="41417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Cugnasco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0" name="ZoneTexte 20"/>
          <p:cNvSpPr txBox="1"/>
          <p:nvPr/>
        </p:nvSpPr>
        <p:spPr>
          <a:xfrm>
            <a:off x="6145069" y="5079902"/>
            <a:ext cx="41417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&gt;</a:t>
            </a:r>
            <a:r>
              <a:rPr lang="de-CH" sz="700" b="1" dirty="0" err="1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Gudo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1" name="ZoneTexte 27"/>
          <p:cNvSpPr txBox="1"/>
          <p:nvPr/>
        </p:nvSpPr>
        <p:spPr>
          <a:xfrm>
            <a:off x="2394081" y="5101661"/>
            <a:ext cx="3651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Leytron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" name="ZoneTexte 27"/>
          <p:cNvSpPr txBox="1"/>
          <p:nvPr/>
        </p:nvSpPr>
        <p:spPr>
          <a:xfrm>
            <a:off x="2364192" y="4964712"/>
            <a:ext cx="46215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err="1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Chamoson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2878385" y="5128107"/>
            <a:ext cx="54000" cy="54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2754327" y="5035948"/>
            <a:ext cx="54000" cy="54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627229" y="3813153"/>
            <a:ext cx="54000" cy="54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106" name="ZoneTexte 9"/>
          <p:cNvSpPr txBox="1"/>
          <p:nvPr/>
        </p:nvSpPr>
        <p:spPr>
          <a:xfrm>
            <a:off x="1948107" y="3546084"/>
            <a:ext cx="49161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Châtonnaye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7" name="ZoneTexte 9"/>
          <p:cNvSpPr txBox="1"/>
          <p:nvPr/>
        </p:nvSpPr>
        <p:spPr>
          <a:xfrm>
            <a:off x="1462527" y="3868612"/>
            <a:ext cx="49161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err="1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Goumoens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5629203" y="2060833"/>
            <a:ext cx="54000" cy="54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6653509" y="1022337"/>
            <a:ext cx="54000" cy="54000"/>
          </a:xfrm>
          <a:prstGeom prst="ellipse">
            <a:avLst/>
          </a:prstGeom>
          <a:solidFill>
            <a:srgbClr val="003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508CB9"/>
              </a:solidFill>
            </a:endParaRPr>
          </a:p>
        </p:txBody>
      </p:sp>
      <p:sp>
        <p:nvSpPr>
          <p:cNvPr id="110" name="ZoneTexte 19"/>
          <p:cNvSpPr txBox="1"/>
          <p:nvPr/>
        </p:nvSpPr>
        <p:spPr>
          <a:xfrm>
            <a:off x="5689314" y="1973813"/>
            <a:ext cx="25672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Stäfa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1" name="ZoneTexte 19"/>
          <p:cNvSpPr txBox="1"/>
          <p:nvPr/>
        </p:nvSpPr>
        <p:spPr>
          <a:xfrm>
            <a:off x="6575390" y="1073545"/>
            <a:ext cx="49960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b="1" dirty="0" err="1" smtClean="0">
                <a:solidFill>
                  <a:srgbClr val="003FBC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Güttingen</a:t>
            </a:r>
            <a:endParaRPr lang="fr-CH" sz="700" b="1" dirty="0">
              <a:solidFill>
                <a:srgbClr val="003FB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4" name="Rectangle 4"/>
          <p:cNvSpPr txBox="1">
            <a:spLocks noChangeArrowheads="1"/>
          </p:cNvSpPr>
          <p:nvPr/>
        </p:nvSpPr>
        <p:spPr bwMode="auto">
          <a:xfrm>
            <a:off x="1254456" y="137903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sz="3000" kern="0" dirty="0" smtClean="0"/>
              <a:t>Standorte mit Obstbauforschung</a:t>
            </a:r>
            <a:endParaRPr lang="de-CH" sz="3000" kern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47" y="4985094"/>
            <a:ext cx="355900" cy="396000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58" y="2025210"/>
            <a:ext cx="355900" cy="396000"/>
          </a:xfrm>
          <a:prstGeom prst="rect">
            <a:avLst/>
          </a:prstGeom>
        </p:spPr>
      </p:pic>
      <p:pic>
        <p:nvPicPr>
          <p:cNvPr id="96" name="Grafik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1" y="4012258"/>
            <a:ext cx="355900" cy="396000"/>
          </a:xfrm>
          <a:prstGeom prst="rect">
            <a:avLst/>
          </a:prstGeom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12" y="1179773"/>
            <a:ext cx="355900" cy="39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50629" y="7500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5386859" y="2408799"/>
            <a:ext cx="3863153" cy="120032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200" b="1" dirty="0" err="1" smtClean="0">
                <a:solidFill>
                  <a:srgbClr val="FF0000"/>
                </a:solidFill>
              </a:rPr>
              <a:t>Fruit</a:t>
            </a:r>
            <a:r>
              <a:rPr lang="de-CH" sz="1200" b="1" dirty="0" smtClean="0">
                <a:solidFill>
                  <a:srgbClr val="FF0000"/>
                </a:solidFill>
              </a:rPr>
              <a:t>-</a:t>
            </a:r>
            <a:r>
              <a:rPr lang="de-CH" sz="1200" b="1" dirty="0">
                <a:solidFill>
                  <a:srgbClr val="FF0000"/>
                </a:solidFill>
              </a:rPr>
              <a:t>P</a:t>
            </a:r>
            <a:r>
              <a:rPr lang="de-CH" sz="1200" b="1" dirty="0" smtClean="0">
                <a:solidFill>
                  <a:srgbClr val="FF0000"/>
                </a:solidFill>
              </a:rPr>
              <a:t>roduction Extension</a:t>
            </a:r>
            <a:endParaRPr lang="de-CH" sz="1200" b="1" dirty="0" smtClean="0">
              <a:solidFill>
                <a:srgbClr val="FF0000"/>
              </a:solidFill>
            </a:endParaRPr>
          </a:p>
          <a:p>
            <a:r>
              <a:rPr lang="de-CH" sz="1200" b="1" dirty="0" smtClean="0">
                <a:solidFill>
                  <a:srgbClr val="FF0000"/>
                </a:solidFill>
              </a:rPr>
              <a:t>Phytopathologie</a:t>
            </a:r>
            <a:r>
              <a:rPr lang="de-CH" sz="1200" dirty="0" smtClean="0">
                <a:solidFill>
                  <a:srgbClr val="FF0000"/>
                </a:solidFill>
              </a:rPr>
              <a:t> </a:t>
            </a:r>
            <a:r>
              <a:rPr lang="de-CH" sz="1200" b="1" dirty="0" err="1" smtClean="0">
                <a:solidFill>
                  <a:srgbClr val="FF0000"/>
                </a:solidFill>
              </a:rPr>
              <a:t>and</a:t>
            </a:r>
            <a:r>
              <a:rPr lang="de-CH" sz="1200" b="1" dirty="0" smtClean="0">
                <a:solidFill>
                  <a:srgbClr val="FF0000"/>
                </a:solidFill>
              </a:rPr>
              <a:t> </a:t>
            </a:r>
            <a:r>
              <a:rPr lang="de-CH" sz="1200" b="1" dirty="0" err="1" smtClean="0">
                <a:solidFill>
                  <a:srgbClr val="FF0000"/>
                </a:solidFill>
              </a:rPr>
              <a:t>Zoology</a:t>
            </a:r>
            <a:endParaRPr lang="de-CH" sz="1200" dirty="0" smtClean="0">
              <a:solidFill>
                <a:srgbClr val="FF0000"/>
              </a:solidFill>
            </a:endParaRPr>
          </a:p>
          <a:p>
            <a:r>
              <a:rPr lang="de-CH" sz="1200" b="1" dirty="0" err="1" smtClean="0">
                <a:solidFill>
                  <a:srgbClr val="FF0000"/>
                </a:solidFill>
              </a:rPr>
              <a:t>Fruit</a:t>
            </a:r>
            <a:r>
              <a:rPr lang="de-CH" sz="1200" b="1" dirty="0" smtClean="0">
                <a:solidFill>
                  <a:srgbClr val="FF0000"/>
                </a:solidFill>
              </a:rPr>
              <a:t> </a:t>
            </a:r>
            <a:r>
              <a:rPr lang="de-CH" sz="1200" b="1" dirty="0" err="1" smtClean="0">
                <a:solidFill>
                  <a:srgbClr val="FF0000"/>
                </a:solidFill>
              </a:rPr>
              <a:t>breeding</a:t>
            </a:r>
            <a:r>
              <a:rPr lang="de-CH" sz="1200" b="1" dirty="0" smtClean="0">
                <a:solidFill>
                  <a:srgbClr val="FF0000"/>
                </a:solidFill>
              </a:rPr>
              <a:t> &amp; </a:t>
            </a:r>
            <a:r>
              <a:rPr lang="de-CH" sz="1200" b="1" dirty="0" err="1" smtClean="0">
                <a:solidFill>
                  <a:srgbClr val="FF0000"/>
                </a:solidFill>
              </a:rPr>
              <a:t>genetic</a:t>
            </a:r>
            <a:r>
              <a:rPr lang="de-CH" sz="1200" b="1" dirty="0" smtClean="0">
                <a:solidFill>
                  <a:srgbClr val="FF0000"/>
                </a:solidFill>
              </a:rPr>
              <a:t> </a:t>
            </a:r>
            <a:r>
              <a:rPr lang="de-CH" sz="1200" b="1" dirty="0" err="1" smtClean="0">
                <a:solidFill>
                  <a:srgbClr val="FF0000"/>
                </a:solidFill>
              </a:rPr>
              <a:t>ressources</a:t>
            </a:r>
            <a:endParaRPr lang="de-CH" sz="1200" b="1" dirty="0" smtClean="0">
              <a:solidFill>
                <a:srgbClr val="FF0000"/>
              </a:solidFill>
            </a:endParaRPr>
          </a:p>
          <a:p>
            <a:r>
              <a:rPr lang="de-CH" sz="1200" b="1" dirty="0" smtClean="0">
                <a:solidFill>
                  <a:srgbClr val="FF0000"/>
                </a:solidFill>
              </a:rPr>
              <a:t>Produktequalität </a:t>
            </a:r>
            <a:r>
              <a:rPr lang="de-CH" sz="1200" dirty="0" smtClean="0">
                <a:solidFill>
                  <a:srgbClr val="FF0000"/>
                </a:solidFill>
              </a:rPr>
              <a:t>(</a:t>
            </a:r>
            <a:r>
              <a:rPr lang="de-CH" sz="1200" dirty="0" err="1" smtClean="0">
                <a:solidFill>
                  <a:srgbClr val="FF0000"/>
                </a:solidFill>
              </a:rPr>
              <a:t>storage</a:t>
            </a:r>
            <a:r>
              <a:rPr lang="de-CH" sz="1200" dirty="0" smtClean="0">
                <a:solidFill>
                  <a:srgbClr val="FF0000"/>
                </a:solidFill>
              </a:rPr>
              <a:t>, </a:t>
            </a:r>
            <a:r>
              <a:rPr lang="de-CH" sz="1200" dirty="0" err="1" smtClean="0">
                <a:solidFill>
                  <a:srgbClr val="FF0000"/>
                </a:solidFill>
              </a:rPr>
              <a:t>sensory</a:t>
            </a:r>
            <a:r>
              <a:rPr lang="de-CH" sz="1200" dirty="0" smtClean="0">
                <a:solidFill>
                  <a:srgbClr val="FF0000"/>
                </a:solidFill>
              </a:rPr>
              <a:t>, </a:t>
            </a:r>
            <a:r>
              <a:rPr lang="de-CH" sz="1200" dirty="0" err="1" smtClean="0">
                <a:solidFill>
                  <a:srgbClr val="FF0000"/>
                </a:solidFill>
              </a:rPr>
              <a:t>microbiology</a:t>
            </a:r>
            <a:r>
              <a:rPr lang="de-CH" sz="1200" dirty="0" smtClean="0">
                <a:solidFill>
                  <a:srgbClr val="FF0000"/>
                </a:solidFill>
              </a:rPr>
              <a:t>)</a:t>
            </a:r>
            <a:endParaRPr lang="de-CH" sz="1200" dirty="0">
              <a:solidFill>
                <a:srgbClr val="FF0000"/>
              </a:solidFill>
            </a:endParaRPr>
          </a:p>
          <a:p>
            <a:r>
              <a:rPr lang="de-CH" sz="1200" b="1" dirty="0" err="1" smtClean="0">
                <a:solidFill>
                  <a:srgbClr val="FF0000"/>
                </a:solidFill>
              </a:rPr>
              <a:t>Phytosanitary</a:t>
            </a:r>
            <a:r>
              <a:rPr lang="de-CH" sz="1200" b="1" dirty="0" smtClean="0">
                <a:solidFill>
                  <a:srgbClr val="FF0000"/>
                </a:solidFill>
              </a:rPr>
              <a:t> Service</a:t>
            </a:r>
            <a:endParaRPr lang="de-CH" sz="1200" b="1" dirty="0">
              <a:solidFill>
                <a:srgbClr val="FF0000"/>
              </a:solidFill>
            </a:endParaRPr>
          </a:p>
          <a:p>
            <a:r>
              <a:rPr lang="de-CH" sz="1200" b="1" dirty="0" smtClean="0">
                <a:solidFill>
                  <a:srgbClr val="FF0000"/>
                </a:solidFill>
              </a:rPr>
              <a:t>Experimental Farm</a:t>
            </a:r>
            <a:endParaRPr lang="de-CH" sz="1200" dirty="0" smtClean="0">
              <a:solidFill>
                <a:srgbClr val="FF0000"/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3793604" y="1518339"/>
            <a:ext cx="1594788" cy="27699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rgbClr val="FF0000"/>
                </a:solidFill>
              </a:rPr>
              <a:t>Experimental </a:t>
            </a:r>
            <a:r>
              <a:rPr lang="de-CH" sz="1200" b="1" dirty="0" smtClean="0">
                <a:solidFill>
                  <a:srgbClr val="FF0000"/>
                </a:solidFill>
              </a:rPr>
              <a:t>F</a:t>
            </a:r>
            <a:r>
              <a:rPr lang="de-CH" sz="1200" b="1" dirty="0" smtClean="0">
                <a:solidFill>
                  <a:srgbClr val="FF0000"/>
                </a:solidFill>
              </a:rPr>
              <a:t>arm</a:t>
            </a:r>
            <a:endParaRPr lang="de-CH" sz="1200" b="1" dirty="0" smtClean="0">
              <a:solidFill>
                <a:srgbClr val="FF0000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2962892" y="5087961"/>
            <a:ext cx="2595772" cy="83099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200" b="1" dirty="0" err="1" smtClean="0">
                <a:solidFill>
                  <a:srgbClr val="FF0000"/>
                </a:solidFill>
              </a:rPr>
              <a:t>Fruit</a:t>
            </a:r>
            <a:r>
              <a:rPr lang="de-CH" sz="1200" b="1" dirty="0" smtClean="0">
                <a:solidFill>
                  <a:srgbClr val="FF0000"/>
                </a:solidFill>
              </a:rPr>
              <a:t> </a:t>
            </a:r>
            <a:r>
              <a:rPr lang="de-CH" sz="1200" b="1" dirty="0" err="1">
                <a:solidFill>
                  <a:srgbClr val="FF0000"/>
                </a:solidFill>
              </a:rPr>
              <a:t>C</a:t>
            </a:r>
            <a:r>
              <a:rPr lang="de-CH" sz="1200" b="1" dirty="0" err="1" smtClean="0">
                <a:solidFill>
                  <a:srgbClr val="FF0000"/>
                </a:solidFill>
              </a:rPr>
              <a:t>rops</a:t>
            </a:r>
            <a:r>
              <a:rPr lang="de-CH" sz="1200" b="1" dirty="0" smtClean="0">
                <a:solidFill>
                  <a:srgbClr val="FF0000"/>
                </a:solidFill>
              </a:rPr>
              <a:t> in </a:t>
            </a:r>
            <a:r>
              <a:rPr lang="de-CH" sz="1200" b="1" dirty="0" err="1" smtClean="0">
                <a:solidFill>
                  <a:srgbClr val="FF0000"/>
                </a:solidFill>
              </a:rPr>
              <a:t>the</a:t>
            </a:r>
            <a:r>
              <a:rPr lang="de-CH" sz="1200" b="1" dirty="0" smtClean="0">
                <a:solidFill>
                  <a:srgbClr val="FF0000"/>
                </a:solidFill>
              </a:rPr>
              <a:t> Alpine Region </a:t>
            </a:r>
            <a:r>
              <a:rPr lang="de-CH" sz="1200" dirty="0" smtClean="0">
                <a:solidFill>
                  <a:srgbClr val="FF0000"/>
                </a:solidFill>
              </a:rPr>
              <a:t>(</a:t>
            </a:r>
            <a:r>
              <a:rPr lang="de-CH" sz="1200" dirty="0" err="1">
                <a:solidFill>
                  <a:srgbClr val="FF0000"/>
                </a:solidFill>
              </a:rPr>
              <a:t>a</a:t>
            </a:r>
            <a:r>
              <a:rPr lang="de-CH" sz="1200" dirty="0" err="1" smtClean="0">
                <a:solidFill>
                  <a:srgbClr val="FF0000"/>
                </a:solidFill>
              </a:rPr>
              <a:t>pricots</a:t>
            </a:r>
            <a:r>
              <a:rPr lang="de-CH" sz="1200" dirty="0" smtClean="0">
                <a:solidFill>
                  <a:srgbClr val="FF0000"/>
                </a:solidFill>
              </a:rPr>
              <a:t>, </a:t>
            </a:r>
            <a:r>
              <a:rPr lang="de-CH" sz="1200" dirty="0" err="1" smtClean="0">
                <a:solidFill>
                  <a:srgbClr val="FF0000"/>
                </a:solidFill>
              </a:rPr>
              <a:t>irrigation</a:t>
            </a:r>
            <a:r>
              <a:rPr lang="de-CH" sz="1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CH" sz="1200" b="1" dirty="0" err="1" smtClean="0">
                <a:solidFill>
                  <a:srgbClr val="FF0000"/>
                </a:solidFill>
              </a:rPr>
              <a:t>Berries</a:t>
            </a:r>
            <a:r>
              <a:rPr lang="de-CH" sz="1200" b="1" dirty="0" smtClean="0">
                <a:solidFill>
                  <a:srgbClr val="FF0000"/>
                </a:solidFill>
              </a:rPr>
              <a:t> </a:t>
            </a:r>
            <a:r>
              <a:rPr lang="de-CH" sz="1200" b="1" dirty="0" err="1" smtClean="0">
                <a:solidFill>
                  <a:srgbClr val="FF0000"/>
                </a:solidFill>
              </a:rPr>
              <a:t>and</a:t>
            </a:r>
            <a:r>
              <a:rPr lang="de-CH" sz="1200" b="1" dirty="0" smtClean="0">
                <a:solidFill>
                  <a:srgbClr val="FF0000"/>
                </a:solidFill>
              </a:rPr>
              <a:t> Medical </a:t>
            </a:r>
            <a:r>
              <a:rPr lang="de-CH" sz="1200" b="1" dirty="0" err="1" smtClean="0">
                <a:solidFill>
                  <a:srgbClr val="FF0000"/>
                </a:solidFill>
              </a:rPr>
              <a:t>Plants</a:t>
            </a:r>
            <a:endParaRPr lang="de-CH" sz="1200" b="1" dirty="0" smtClean="0">
              <a:solidFill>
                <a:srgbClr val="FF0000"/>
              </a:solidFill>
            </a:endParaRPr>
          </a:p>
          <a:p>
            <a:r>
              <a:rPr lang="de-CH" sz="1200" b="1" dirty="0" smtClean="0">
                <a:solidFill>
                  <a:srgbClr val="FF0000"/>
                </a:solidFill>
              </a:rPr>
              <a:t>Experimental Farm Conthey</a:t>
            </a:r>
            <a:endParaRPr lang="de-CH" sz="1200" b="1" dirty="0" smtClean="0">
              <a:solidFill>
                <a:srgbClr val="FF0000"/>
              </a:solidFill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862236" y="4040047"/>
            <a:ext cx="4146784" cy="4616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200" b="1" dirty="0" err="1" smtClean="0">
                <a:solidFill>
                  <a:srgbClr val="FF7C80"/>
                </a:solidFill>
              </a:rPr>
              <a:t>Mycology</a:t>
            </a:r>
            <a:r>
              <a:rPr lang="de-CH" sz="1200" b="1" dirty="0" smtClean="0">
                <a:solidFill>
                  <a:srgbClr val="FF7C80"/>
                </a:solidFill>
              </a:rPr>
              <a:t> </a:t>
            </a:r>
            <a:r>
              <a:rPr lang="de-CH" sz="1200" b="1" dirty="0" smtClean="0">
                <a:solidFill>
                  <a:srgbClr val="FF7C80"/>
                </a:solidFill>
              </a:rPr>
              <a:t>&amp; </a:t>
            </a:r>
            <a:r>
              <a:rPr lang="de-CH" sz="1200" b="1" dirty="0" smtClean="0">
                <a:solidFill>
                  <a:srgbClr val="FF7C80"/>
                </a:solidFill>
              </a:rPr>
              <a:t>Biotechnology</a:t>
            </a:r>
          </a:p>
          <a:p>
            <a:r>
              <a:rPr lang="de-CH" sz="1200" b="1" dirty="0" err="1" smtClean="0">
                <a:solidFill>
                  <a:srgbClr val="FF7C80"/>
                </a:solidFill>
              </a:rPr>
              <a:t>Entomology</a:t>
            </a:r>
            <a:r>
              <a:rPr lang="de-CH" sz="1200" b="1" dirty="0" smtClean="0">
                <a:solidFill>
                  <a:srgbClr val="FF7C80"/>
                </a:solidFill>
              </a:rPr>
              <a:t> </a:t>
            </a:r>
            <a:r>
              <a:rPr lang="de-CH" sz="1200" b="1" dirty="0" smtClean="0">
                <a:solidFill>
                  <a:srgbClr val="FF7C80"/>
                </a:solidFill>
              </a:rPr>
              <a:t>in </a:t>
            </a:r>
            <a:r>
              <a:rPr lang="de-CH" sz="1200" b="1" dirty="0" smtClean="0">
                <a:solidFill>
                  <a:srgbClr val="FF7C80"/>
                </a:solidFill>
              </a:rPr>
              <a:t>Field </a:t>
            </a:r>
            <a:r>
              <a:rPr lang="de-CH" sz="1200" b="1" dirty="0" err="1">
                <a:solidFill>
                  <a:srgbClr val="FF7C80"/>
                </a:solidFill>
              </a:rPr>
              <a:t>C</a:t>
            </a:r>
            <a:r>
              <a:rPr lang="de-CH" sz="1200" b="1" dirty="0" err="1" smtClean="0">
                <a:solidFill>
                  <a:srgbClr val="FF7C80"/>
                </a:solidFill>
              </a:rPr>
              <a:t>rops</a:t>
            </a:r>
            <a:r>
              <a:rPr lang="de-CH" sz="1200" b="1" dirty="0" smtClean="0">
                <a:solidFill>
                  <a:srgbClr val="FF7C80"/>
                </a:solidFill>
              </a:rPr>
              <a:t> </a:t>
            </a:r>
            <a:r>
              <a:rPr lang="de-CH" sz="1200" b="1" dirty="0" err="1" smtClean="0">
                <a:solidFill>
                  <a:srgbClr val="FF7C80"/>
                </a:solidFill>
              </a:rPr>
              <a:t>and</a:t>
            </a:r>
            <a:r>
              <a:rPr lang="de-CH" sz="1200" b="1" dirty="0" smtClean="0">
                <a:solidFill>
                  <a:srgbClr val="FF7C80"/>
                </a:solidFill>
              </a:rPr>
              <a:t> </a:t>
            </a:r>
            <a:r>
              <a:rPr lang="de-CH" sz="1200" b="1" dirty="0" err="1" smtClean="0">
                <a:solidFill>
                  <a:srgbClr val="FF7C80"/>
                </a:solidFill>
              </a:rPr>
              <a:t>Viticulture</a:t>
            </a:r>
            <a:endParaRPr lang="de-CH" sz="1200" dirty="0" smtClean="0">
              <a:solidFill>
                <a:srgbClr val="FF7C80"/>
              </a:solidFill>
            </a:endParaRPr>
          </a:p>
        </p:txBody>
      </p:sp>
      <p:pic>
        <p:nvPicPr>
          <p:cNvPr id="116" name="Grafik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88" y="683458"/>
            <a:ext cx="355900" cy="396000"/>
          </a:xfrm>
          <a:prstGeom prst="rect">
            <a:avLst/>
          </a:prstGeom>
        </p:spPr>
      </p:pic>
      <p:sp>
        <p:nvSpPr>
          <p:cNvPr id="117" name="Textfeld 116"/>
          <p:cNvSpPr txBox="1"/>
          <p:nvPr/>
        </p:nvSpPr>
        <p:spPr>
          <a:xfrm>
            <a:off x="6865511" y="662455"/>
            <a:ext cx="2249510" cy="4616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rgbClr val="FF0000"/>
                </a:solidFill>
              </a:rPr>
              <a:t>Experimental </a:t>
            </a:r>
            <a:r>
              <a:rPr lang="de-CH" sz="1200" b="1" dirty="0">
                <a:solidFill>
                  <a:srgbClr val="FF0000"/>
                </a:solidFill>
              </a:rPr>
              <a:t>F</a:t>
            </a:r>
            <a:r>
              <a:rPr lang="de-CH" sz="1200" b="1" dirty="0" smtClean="0">
                <a:solidFill>
                  <a:srgbClr val="FF0000"/>
                </a:solidFill>
              </a:rPr>
              <a:t>arm</a:t>
            </a:r>
          </a:p>
          <a:p>
            <a:r>
              <a:rPr lang="de-CH" sz="1200" dirty="0" smtClean="0">
                <a:solidFill>
                  <a:srgbClr val="FF0000"/>
                </a:solidFill>
              </a:rPr>
              <a:t>(Coop. </a:t>
            </a:r>
            <a:r>
              <a:rPr lang="de-CH" sz="1200" dirty="0" err="1">
                <a:solidFill>
                  <a:srgbClr val="FF0000"/>
                </a:solidFill>
              </a:rPr>
              <a:t>w</a:t>
            </a:r>
            <a:r>
              <a:rPr lang="de-CH" sz="1200" dirty="0" err="1" smtClean="0">
                <a:solidFill>
                  <a:srgbClr val="FF0000"/>
                </a:solidFill>
              </a:rPr>
              <a:t>ith</a:t>
            </a:r>
            <a:r>
              <a:rPr lang="de-CH" sz="1200" dirty="0" smtClean="0">
                <a:solidFill>
                  <a:srgbClr val="FF0000"/>
                </a:solidFill>
              </a:rPr>
              <a:t> </a:t>
            </a:r>
            <a:r>
              <a:rPr lang="de-CH" sz="1200" dirty="0" err="1" smtClean="0">
                <a:solidFill>
                  <a:srgbClr val="FF0000"/>
                </a:solidFill>
              </a:rPr>
              <a:t>C</a:t>
            </a:r>
            <a:r>
              <a:rPr lang="de-CH" sz="1200" dirty="0" err="1" smtClean="0">
                <a:solidFill>
                  <a:srgbClr val="FF0000"/>
                </a:solidFill>
              </a:rPr>
              <a:t>anton</a:t>
            </a:r>
            <a:r>
              <a:rPr lang="de-CH" sz="1200" dirty="0" smtClean="0">
                <a:solidFill>
                  <a:srgbClr val="FF0000"/>
                </a:solidFill>
              </a:rPr>
              <a:t> Thurgau)</a:t>
            </a:r>
            <a:endParaRPr lang="de-CH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11" y="4462519"/>
            <a:ext cx="2574102" cy="1482519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932908" y="2738652"/>
            <a:ext cx="944107" cy="1387516"/>
            <a:chOff x="6204089" y="1727401"/>
            <a:chExt cx="2868372" cy="4057221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089" y="1727401"/>
              <a:ext cx="2868372" cy="4057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0616" y="2504792"/>
              <a:ext cx="2731845" cy="1351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804" y="3198"/>
            <a:ext cx="8052790" cy="56288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CH" sz="2585" dirty="0" smtClean="0"/>
              <a:t>Research </a:t>
            </a:r>
            <a:r>
              <a:rPr lang="de-CH" sz="2585" dirty="0" err="1" smtClean="0"/>
              <a:t>Fruit</a:t>
            </a:r>
            <a:r>
              <a:rPr lang="de-CH" sz="2585" dirty="0" smtClean="0"/>
              <a:t>-Production</a:t>
            </a:r>
            <a:r>
              <a:rPr lang="de-CH" sz="2585" dirty="0" smtClean="0"/>
              <a:t> Extension</a:t>
            </a:r>
            <a:r>
              <a:rPr lang="de-CH" sz="2585" dirty="0" smtClean="0"/>
              <a:t/>
            </a:r>
            <a:br>
              <a:rPr lang="de-CH" sz="2585" dirty="0" smtClean="0"/>
            </a:br>
            <a:r>
              <a:rPr lang="de-CH" sz="1846" b="0" dirty="0" smtClean="0"/>
              <a:t>Head: </a:t>
            </a:r>
            <a:r>
              <a:rPr lang="de-CH" sz="1846" b="0" dirty="0"/>
              <a:t>Andreas Naef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1850" y="1067240"/>
            <a:ext cx="5378188" cy="1430855"/>
          </a:xfrm>
          <a:solidFill>
            <a:srgbClr val="FFFFCC"/>
          </a:solidFill>
        </p:spPr>
        <p:txBody>
          <a:bodyPr/>
          <a:lstStyle/>
          <a:p>
            <a:pPr marL="162662" indent="0">
              <a:spcBef>
                <a:spcPts val="600"/>
              </a:spcBef>
              <a:buNone/>
            </a:pPr>
            <a:r>
              <a:rPr lang="de-CH" sz="1477" b="1" dirty="0" smtClean="0"/>
              <a:t>Research &amp; Development</a:t>
            </a:r>
            <a:endParaRPr lang="de-CH" sz="1477" b="1" dirty="0" smtClean="0"/>
          </a:p>
          <a:p>
            <a:pPr marL="448412" indent="-285750">
              <a:spcBef>
                <a:spcPts val="600"/>
              </a:spcBef>
            </a:pPr>
            <a:r>
              <a:rPr lang="de-CH" sz="1477" dirty="0" smtClean="0"/>
              <a:t>Exchange </a:t>
            </a:r>
            <a:r>
              <a:rPr lang="de-CH" sz="1477" dirty="0" err="1" smtClean="0"/>
              <a:t>with</a:t>
            </a:r>
            <a:r>
              <a:rPr lang="de-CH" sz="1477" dirty="0" smtClean="0"/>
              <a:t> </a:t>
            </a:r>
            <a:r>
              <a:rPr lang="de-CH" sz="1477" dirty="0" err="1" smtClean="0"/>
              <a:t>Fruit</a:t>
            </a:r>
            <a:r>
              <a:rPr lang="de-CH" sz="1477" dirty="0" smtClean="0"/>
              <a:t> </a:t>
            </a:r>
            <a:r>
              <a:rPr lang="de-CH" sz="1477" dirty="0" err="1" smtClean="0"/>
              <a:t>sector</a:t>
            </a:r>
            <a:r>
              <a:rPr lang="de-CH" sz="1477" dirty="0" smtClean="0"/>
              <a:t> </a:t>
            </a:r>
            <a:r>
              <a:rPr lang="de-CH" sz="1477" dirty="0" err="1" smtClean="0"/>
              <a:t>through</a:t>
            </a:r>
            <a:r>
              <a:rPr lang="de-CH" sz="1477" dirty="0" smtClean="0"/>
              <a:t> a «</a:t>
            </a:r>
            <a:r>
              <a:rPr lang="de-CH" sz="1477" dirty="0" err="1" smtClean="0"/>
              <a:t>Fruit</a:t>
            </a:r>
            <a:r>
              <a:rPr lang="de-CH" sz="1477" dirty="0" smtClean="0"/>
              <a:t> Forum»</a:t>
            </a:r>
          </a:p>
          <a:p>
            <a:pPr marL="448412" indent="-285750">
              <a:spcBef>
                <a:spcPts val="600"/>
              </a:spcBef>
            </a:pPr>
            <a:r>
              <a:rPr lang="de-CH" sz="1477" dirty="0" smtClean="0"/>
              <a:t>Practice-</a:t>
            </a:r>
            <a:r>
              <a:rPr lang="de-CH" sz="1477" dirty="0" err="1" smtClean="0"/>
              <a:t>oriented</a:t>
            </a:r>
            <a:r>
              <a:rPr lang="de-CH" sz="1477" dirty="0" smtClean="0"/>
              <a:t> </a:t>
            </a:r>
            <a:r>
              <a:rPr lang="de-CH" sz="1477" dirty="0" err="1" smtClean="0"/>
              <a:t>research</a:t>
            </a:r>
            <a:r>
              <a:rPr lang="de-CH" sz="1477" dirty="0" smtClean="0"/>
              <a:t> </a:t>
            </a:r>
            <a:r>
              <a:rPr lang="de-CH" sz="1477" dirty="0" err="1" smtClean="0"/>
              <a:t>and</a:t>
            </a:r>
            <a:r>
              <a:rPr lang="de-CH" sz="1477" dirty="0" smtClean="0"/>
              <a:t> </a:t>
            </a:r>
            <a:r>
              <a:rPr lang="de-CH" sz="1477" dirty="0" err="1" smtClean="0"/>
              <a:t>development</a:t>
            </a:r>
            <a:r>
              <a:rPr lang="de-CH" sz="1477" dirty="0" smtClean="0"/>
              <a:t> in plant </a:t>
            </a:r>
            <a:r>
              <a:rPr lang="de-CH" sz="1477" dirty="0" err="1" smtClean="0"/>
              <a:t>protection</a:t>
            </a:r>
            <a:r>
              <a:rPr lang="de-CH" sz="1477" dirty="0" smtClean="0"/>
              <a:t>, production </a:t>
            </a:r>
            <a:r>
              <a:rPr lang="de-CH" sz="1477" dirty="0" err="1" smtClean="0"/>
              <a:t>systems</a:t>
            </a:r>
            <a:r>
              <a:rPr lang="de-CH" sz="1477" dirty="0" smtClean="0"/>
              <a:t>, </a:t>
            </a:r>
            <a:r>
              <a:rPr lang="de-CH" sz="1477" dirty="0" err="1" smtClean="0"/>
              <a:t>varieties</a:t>
            </a:r>
            <a:r>
              <a:rPr lang="de-CH" sz="1477" dirty="0" smtClean="0"/>
              <a:t>, </a:t>
            </a:r>
            <a:r>
              <a:rPr lang="de-CH" sz="1477" dirty="0" err="1" smtClean="0"/>
              <a:t>economy</a:t>
            </a:r>
            <a:endParaRPr lang="de-CH" sz="1477" dirty="0"/>
          </a:p>
          <a:p>
            <a:pPr marL="411784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 err="1" smtClean="0"/>
              <a:t>Decision</a:t>
            </a:r>
            <a:r>
              <a:rPr lang="de-CH" sz="1477" dirty="0" smtClean="0"/>
              <a:t> </a:t>
            </a:r>
            <a:r>
              <a:rPr lang="de-CH" sz="1477" dirty="0" err="1" smtClean="0"/>
              <a:t>support</a:t>
            </a:r>
            <a:r>
              <a:rPr lang="de-CH" sz="1477" dirty="0" smtClean="0"/>
              <a:t> </a:t>
            </a:r>
            <a:r>
              <a:rPr lang="de-CH" sz="1477" dirty="0" err="1" smtClean="0"/>
              <a:t>systems</a:t>
            </a:r>
            <a:r>
              <a:rPr lang="de-CH" sz="1477" dirty="0" smtClean="0"/>
              <a:t> </a:t>
            </a:r>
            <a:r>
              <a:rPr lang="de-CH" sz="1477" dirty="0" err="1" smtClean="0"/>
              <a:t>and</a:t>
            </a:r>
            <a:r>
              <a:rPr lang="de-CH" sz="1477" dirty="0" smtClean="0"/>
              <a:t> </a:t>
            </a:r>
            <a:r>
              <a:rPr lang="de-CH" sz="1477" dirty="0" err="1" smtClean="0"/>
              <a:t>knowledge</a:t>
            </a:r>
            <a:r>
              <a:rPr lang="de-CH" sz="1477" dirty="0" smtClean="0"/>
              <a:t> </a:t>
            </a:r>
            <a:r>
              <a:rPr lang="de-CH" sz="1477" dirty="0" err="1" smtClean="0"/>
              <a:t>transfer</a:t>
            </a:r>
            <a:endParaRPr lang="de-CH" sz="1477" dirty="0"/>
          </a:p>
        </p:txBody>
      </p:sp>
      <p:sp>
        <p:nvSpPr>
          <p:cNvPr id="5" name="Textfeld 4"/>
          <p:cNvSpPr txBox="1"/>
          <p:nvPr/>
        </p:nvSpPr>
        <p:spPr>
          <a:xfrm>
            <a:off x="3560050" y="2569006"/>
            <a:ext cx="5378188" cy="214513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marL="86460"/>
            <a:r>
              <a:rPr lang="de-CH" sz="1477" b="1" dirty="0" smtClean="0"/>
              <a:t>Third </a:t>
            </a:r>
            <a:r>
              <a:rPr lang="de-CH" sz="1477" b="1" dirty="0" err="1" smtClean="0"/>
              <a:t>party</a:t>
            </a:r>
            <a:r>
              <a:rPr lang="de-CH" sz="1477" b="1" dirty="0" smtClean="0"/>
              <a:t> </a:t>
            </a:r>
            <a:r>
              <a:rPr lang="de-CH" sz="1477" b="1" dirty="0" err="1" smtClean="0"/>
              <a:t>funding</a:t>
            </a:r>
            <a:endParaRPr lang="de-CH" sz="1477" b="1" dirty="0"/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/>
              <a:t>Herakles Plus: </a:t>
            </a:r>
            <a:r>
              <a:rPr lang="de-CH" sz="1477" dirty="0" err="1" smtClean="0"/>
              <a:t>fire</a:t>
            </a:r>
            <a:r>
              <a:rPr lang="de-CH" sz="1477" dirty="0" smtClean="0"/>
              <a:t> </a:t>
            </a:r>
            <a:r>
              <a:rPr lang="de-CH" sz="1477" dirty="0" err="1" smtClean="0"/>
              <a:t>blight</a:t>
            </a:r>
            <a:r>
              <a:rPr lang="de-CH" sz="1477" dirty="0" smtClean="0"/>
              <a:t>, </a:t>
            </a:r>
            <a:r>
              <a:rPr lang="de-CH" sz="1477" i="1" dirty="0" err="1"/>
              <a:t>Marssonina</a:t>
            </a:r>
            <a:r>
              <a:rPr lang="de-CH" sz="1477" i="1" dirty="0"/>
              <a:t> coronaria</a:t>
            </a:r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 smtClean="0"/>
              <a:t>fenaco-</a:t>
            </a:r>
            <a:r>
              <a:rPr lang="de-CH" sz="1477" dirty="0" err="1" smtClean="0"/>
              <a:t>collaboration</a:t>
            </a:r>
            <a:r>
              <a:rPr lang="de-CH" sz="1477" dirty="0"/>
              <a:t>: </a:t>
            </a:r>
            <a:r>
              <a:rPr lang="de-CH" sz="1477" dirty="0" err="1" smtClean="0"/>
              <a:t>control</a:t>
            </a:r>
            <a:r>
              <a:rPr lang="de-CH" sz="1477" dirty="0" smtClean="0"/>
              <a:t> </a:t>
            </a:r>
            <a:r>
              <a:rPr lang="de-CH" sz="1477" dirty="0" err="1" smtClean="0"/>
              <a:t>of</a:t>
            </a:r>
            <a:r>
              <a:rPr lang="de-CH" sz="1477" dirty="0" smtClean="0"/>
              <a:t> </a:t>
            </a:r>
            <a:r>
              <a:rPr lang="de-CH" sz="1477" dirty="0" err="1" smtClean="0"/>
              <a:t>storage</a:t>
            </a:r>
            <a:r>
              <a:rPr lang="de-CH" sz="1477" dirty="0" smtClean="0"/>
              <a:t> </a:t>
            </a:r>
            <a:r>
              <a:rPr lang="de-CH" sz="1477" dirty="0" err="1" smtClean="0"/>
              <a:t>diseases</a:t>
            </a:r>
            <a:endParaRPr lang="de-CH" sz="1477" dirty="0"/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 err="1"/>
              <a:t>Interreg</a:t>
            </a:r>
            <a:r>
              <a:rPr lang="de-CH" sz="1477" dirty="0"/>
              <a:t>: </a:t>
            </a:r>
            <a:r>
              <a:rPr lang="de-CH" sz="1477" dirty="0" smtClean="0"/>
              <a:t>Model </a:t>
            </a:r>
            <a:r>
              <a:rPr lang="de-CH" sz="1477" dirty="0" err="1" smtClean="0"/>
              <a:t>orchards</a:t>
            </a:r>
            <a:r>
              <a:rPr lang="de-CH" sz="1477" dirty="0" smtClean="0"/>
              <a:t> </a:t>
            </a:r>
            <a:r>
              <a:rPr lang="de-CH" sz="1477" dirty="0" err="1" smtClean="0"/>
              <a:t>for</a:t>
            </a:r>
            <a:r>
              <a:rPr lang="de-CH" sz="1477" dirty="0" smtClean="0"/>
              <a:t> </a:t>
            </a:r>
            <a:r>
              <a:rPr lang="de-CH" sz="1477" dirty="0" err="1" smtClean="0"/>
              <a:t>integrated</a:t>
            </a:r>
            <a:r>
              <a:rPr lang="de-CH" sz="1477" dirty="0" smtClean="0"/>
              <a:t> </a:t>
            </a:r>
            <a:r>
              <a:rPr lang="de-CH" sz="1477" dirty="0" err="1" smtClean="0"/>
              <a:t>crop</a:t>
            </a:r>
            <a:r>
              <a:rPr lang="de-CH" sz="1477" dirty="0" smtClean="0"/>
              <a:t> </a:t>
            </a:r>
            <a:r>
              <a:rPr lang="de-CH" sz="1477" dirty="0" err="1" smtClean="0"/>
              <a:t>protection</a:t>
            </a:r>
            <a:endParaRPr lang="de-CH" sz="1477" dirty="0" smtClean="0"/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 err="1" smtClean="0"/>
              <a:t>Interreg</a:t>
            </a:r>
            <a:r>
              <a:rPr lang="de-CH" sz="1477" dirty="0"/>
              <a:t>: </a:t>
            </a:r>
            <a:r>
              <a:rPr lang="de-CH" sz="1477" dirty="0" err="1" smtClean="0"/>
              <a:t>weed</a:t>
            </a:r>
            <a:r>
              <a:rPr lang="de-CH" sz="1477" dirty="0" smtClean="0"/>
              <a:t> </a:t>
            </a:r>
            <a:r>
              <a:rPr lang="de-CH" sz="1477" dirty="0" err="1" smtClean="0"/>
              <a:t>control</a:t>
            </a:r>
            <a:r>
              <a:rPr lang="de-CH" sz="1477" dirty="0" smtClean="0"/>
              <a:t> in </a:t>
            </a:r>
            <a:r>
              <a:rPr lang="de-CH" sz="1477" dirty="0" err="1" smtClean="0"/>
              <a:t>fruit</a:t>
            </a:r>
            <a:r>
              <a:rPr lang="de-CH" sz="1477" dirty="0" smtClean="0"/>
              <a:t> production</a:t>
            </a:r>
            <a:endParaRPr lang="de-CH" sz="1477" dirty="0"/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/>
              <a:t>Task Force </a:t>
            </a:r>
            <a:r>
              <a:rPr lang="de-CH" sz="1477" dirty="0" smtClean="0"/>
              <a:t>SWD – Module </a:t>
            </a:r>
            <a:r>
              <a:rPr lang="de-CH" sz="1477" dirty="0" err="1" smtClean="0"/>
              <a:t>stone</a:t>
            </a:r>
            <a:r>
              <a:rPr lang="de-CH" sz="1477" dirty="0" smtClean="0"/>
              <a:t> </a:t>
            </a:r>
            <a:r>
              <a:rPr lang="de-CH" sz="1477" dirty="0" err="1" smtClean="0"/>
              <a:t>fruits</a:t>
            </a:r>
            <a:endParaRPr lang="de-CH" sz="1477" dirty="0"/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/>
              <a:t>EUFRUIT– The European </a:t>
            </a:r>
            <a:r>
              <a:rPr lang="de-CH" sz="1477" dirty="0" err="1"/>
              <a:t>Fruit</a:t>
            </a:r>
            <a:r>
              <a:rPr lang="de-CH" sz="1477" dirty="0"/>
              <a:t> Network</a:t>
            </a:r>
            <a:endParaRPr lang="de-CH" sz="147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81850" y="4785057"/>
            <a:ext cx="5378188" cy="11554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35582" indent="-249122">
              <a:spcBef>
                <a:spcPts val="600"/>
              </a:spcBef>
            </a:pPr>
            <a:r>
              <a:rPr lang="de-CH" sz="1477" b="1" dirty="0" smtClean="0"/>
              <a:t>Support </a:t>
            </a:r>
            <a:r>
              <a:rPr lang="de-CH" sz="1477" b="1" dirty="0" err="1" smtClean="0"/>
              <a:t>of</a:t>
            </a:r>
            <a:r>
              <a:rPr lang="de-CH" sz="1477" b="1" dirty="0" smtClean="0"/>
              <a:t> Federal Office </a:t>
            </a:r>
            <a:r>
              <a:rPr lang="de-CH" sz="1477" b="1" dirty="0" err="1" smtClean="0"/>
              <a:t>for</a:t>
            </a:r>
            <a:r>
              <a:rPr lang="de-CH" sz="1477" b="1" dirty="0" smtClean="0"/>
              <a:t> </a:t>
            </a:r>
            <a:r>
              <a:rPr lang="de-CH" sz="1477" b="1" dirty="0" err="1" smtClean="0"/>
              <a:t>Agriculture</a:t>
            </a:r>
            <a:endParaRPr lang="de-CH" sz="1477" b="1" dirty="0"/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 smtClean="0"/>
              <a:t>Reports</a:t>
            </a:r>
            <a:r>
              <a:rPr lang="de-CH" sz="1477" dirty="0" smtClean="0"/>
              <a:t> on </a:t>
            </a:r>
            <a:r>
              <a:rPr lang="de-CH" sz="1477" dirty="0" err="1" smtClean="0"/>
              <a:t>efficacy</a:t>
            </a:r>
            <a:r>
              <a:rPr lang="de-CH" sz="1477" dirty="0" smtClean="0"/>
              <a:t> </a:t>
            </a:r>
            <a:r>
              <a:rPr lang="de-CH" sz="1477" dirty="0" err="1" smtClean="0"/>
              <a:t>and</a:t>
            </a:r>
            <a:r>
              <a:rPr lang="de-CH" sz="1477" dirty="0" smtClean="0"/>
              <a:t> </a:t>
            </a:r>
            <a:r>
              <a:rPr lang="de-CH" sz="1477" dirty="0" err="1" smtClean="0"/>
              <a:t>application</a:t>
            </a:r>
            <a:r>
              <a:rPr lang="de-CH" sz="1477" dirty="0" smtClean="0"/>
              <a:t> </a:t>
            </a:r>
            <a:r>
              <a:rPr lang="de-CH" sz="1477" dirty="0" err="1" smtClean="0"/>
              <a:t>of</a:t>
            </a:r>
            <a:r>
              <a:rPr lang="de-CH" sz="1477" dirty="0" smtClean="0"/>
              <a:t> plant </a:t>
            </a:r>
            <a:r>
              <a:rPr lang="de-CH" sz="1477" dirty="0" err="1" smtClean="0"/>
              <a:t>protection</a:t>
            </a:r>
            <a:r>
              <a:rPr lang="de-CH" sz="1477" dirty="0" smtClean="0"/>
              <a:t> </a:t>
            </a:r>
            <a:r>
              <a:rPr lang="de-CH" sz="1477" dirty="0" err="1" smtClean="0"/>
              <a:t>products</a:t>
            </a:r>
            <a:r>
              <a:rPr lang="de-CH" sz="1477" dirty="0" smtClean="0"/>
              <a:t> in </a:t>
            </a:r>
            <a:r>
              <a:rPr lang="de-CH" sz="1477" dirty="0" err="1" smtClean="0"/>
              <a:t>fruit</a:t>
            </a:r>
            <a:r>
              <a:rPr lang="de-CH" sz="1477" dirty="0" smtClean="0"/>
              <a:t> production</a:t>
            </a:r>
            <a:endParaRPr lang="de-CH" sz="1477" dirty="0"/>
          </a:p>
          <a:p>
            <a:pPr marL="335582" indent="-2491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477" dirty="0" smtClean="0"/>
              <a:t>Expertise </a:t>
            </a:r>
            <a:r>
              <a:rPr lang="de-CH" sz="1477" dirty="0" err="1" smtClean="0"/>
              <a:t>for</a:t>
            </a:r>
            <a:r>
              <a:rPr lang="de-CH" sz="1477" dirty="0" smtClean="0"/>
              <a:t> FOAG</a:t>
            </a:r>
            <a:endParaRPr lang="de-CH" sz="1477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11" y="1067241"/>
            <a:ext cx="2574102" cy="1430855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4299" y="2799786"/>
            <a:ext cx="1580814" cy="122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experimental </a:t>
            </a:r>
            <a:r>
              <a:rPr lang="de-CH" dirty="0" err="1" smtClean="0"/>
              <a:t>farms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938338" y="2591860"/>
          <a:ext cx="5186362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" r:id="rId3" imgW="5904762" imgH="3572374" progId="Paint.Picture">
                  <p:embed/>
                </p:oleObj>
              </mc:Choice>
              <mc:Fallback>
                <p:oleObj name="Bitmap" r:id="rId3" imgW="5904762" imgH="3572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591860"/>
                        <a:ext cx="5186362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586413" y="1810810"/>
            <a:ext cx="923925" cy="10890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003800" y="3657073"/>
            <a:ext cx="179388" cy="1793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011613" y="3072873"/>
            <a:ext cx="179387" cy="179387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18138" y="2923648"/>
            <a:ext cx="179387" cy="179387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11" descr="Breitenhof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7" y="1511852"/>
            <a:ext cx="25288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Güttingen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47" y="683173"/>
            <a:ext cx="251777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5346" y="2293040"/>
            <a:ext cx="2517775" cy="10445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dirty="0" err="1"/>
              <a:t>Güttingen</a:t>
            </a:r>
            <a:r>
              <a:rPr lang="de-DE" altLang="de-DE" sz="2000" dirty="0"/>
              <a:t> </a:t>
            </a:r>
            <a:r>
              <a:rPr lang="de-DE" altLang="de-DE" sz="1400" dirty="0"/>
              <a:t>(8.4 ha)</a:t>
            </a:r>
            <a:br>
              <a:rPr lang="de-DE" altLang="de-DE" sz="1400" dirty="0"/>
            </a:br>
            <a:r>
              <a:rPr lang="de-DE" altLang="de-DE" sz="1400" dirty="0" err="1"/>
              <a:t>Pome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and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stone</a:t>
            </a:r>
            <a:r>
              <a:rPr lang="de-DE" altLang="de-DE" sz="1400" dirty="0"/>
              <a:t> </a:t>
            </a:r>
            <a:r>
              <a:rPr lang="de-DE" altLang="de-DE" sz="1400" dirty="0" err="1" smtClean="0"/>
              <a:t>fruits</a:t>
            </a:r>
            <a:endParaRPr lang="de-DE" altLang="de-DE" sz="1400" dirty="0"/>
          </a:p>
          <a:p>
            <a:pPr eaLnBrk="1" hangingPunct="1"/>
            <a:r>
              <a:rPr lang="de-CH" altLang="de-DE" sz="1400" dirty="0" err="1" smtClean="0"/>
              <a:t>Partnership</a:t>
            </a:r>
            <a:r>
              <a:rPr lang="de-CH" altLang="de-DE" sz="1400" dirty="0" smtClean="0"/>
              <a:t> </a:t>
            </a:r>
            <a:r>
              <a:rPr lang="de-CH" altLang="de-DE" sz="1400" dirty="0" err="1" smtClean="0"/>
              <a:t>with</a:t>
            </a:r>
            <a:endParaRPr lang="de-CH" altLang="de-DE" sz="1400" dirty="0"/>
          </a:p>
          <a:p>
            <a:pPr eaLnBrk="1" hangingPunct="1"/>
            <a:r>
              <a:rPr lang="de-CH" altLang="de-DE" sz="1400" dirty="0"/>
              <a:t>LBBZ </a:t>
            </a:r>
            <a:r>
              <a:rPr lang="de-CH" altLang="de-DE" sz="1400" dirty="0" err="1"/>
              <a:t>Arenenberg</a:t>
            </a:r>
            <a:endParaRPr lang="de-DE" altLang="de-DE" sz="1400" dirty="0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138488" y="2879198"/>
            <a:ext cx="849312" cy="2841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22296" y="3248577"/>
            <a:ext cx="2528887" cy="10464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dirty="0"/>
              <a:t>Breitenhof </a:t>
            </a:r>
            <a:r>
              <a:rPr lang="de-DE" altLang="de-DE" sz="1400" dirty="0"/>
              <a:t>(9 ha)</a:t>
            </a:r>
            <a:br>
              <a:rPr lang="de-DE" altLang="de-DE" sz="1400" dirty="0"/>
            </a:br>
            <a:r>
              <a:rPr lang="de-DE" altLang="de-DE" sz="1400" dirty="0" smtClean="0"/>
              <a:t>Stone </a:t>
            </a:r>
            <a:r>
              <a:rPr lang="de-DE" altLang="de-DE" sz="1400" dirty="0" err="1" smtClean="0"/>
              <a:t>fruit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centre</a:t>
            </a:r>
            <a:endParaRPr lang="de-DE" altLang="de-DE" sz="1400" dirty="0" smtClean="0"/>
          </a:p>
          <a:p>
            <a:pPr eaLnBrk="1" hangingPunct="1"/>
            <a:r>
              <a:rPr lang="de-DE" altLang="de-DE" sz="1400" dirty="0" err="1" smtClean="0"/>
              <a:t>Partnership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with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Cantons</a:t>
            </a:r>
            <a:r>
              <a:rPr lang="de-DE" altLang="de-DE" sz="1400" dirty="0" smtClean="0"/>
              <a:t>, </a:t>
            </a:r>
            <a:br>
              <a:rPr lang="de-DE" altLang="de-DE" sz="1400" dirty="0" smtClean="0"/>
            </a:br>
            <a:r>
              <a:rPr lang="de-DE" altLang="de-DE" sz="1400" dirty="0" smtClean="0"/>
              <a:t>SOV </a:t>
            </a:r>
            <a:r>
              <a:rPr lang="de-DE" altLang="de-DE" sz="1400" dirty="0" err="1" smtClean="0"/>
              <a:t>and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FiBL</a:t>
            </a:r>
            <a:endParaRPr lang="de-DE" altLang="de-DE" sz="1400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186363" y="3826935"/>
            <a:ext cx="1409700" cy="10731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5" name="Picture 15" descr="FAW_W-Ansicht_kor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79" y="3448054"/>
            <a:ext cx="2517776" cy="15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276880" y="4970411"/>
            <a:ext cx="2517774" cy="10464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dirty="0"/>
              <a:t>Wädenswil </a:t>
            </a:r>
            <a:r>
              <a:rPr lang="de-DE" altLang="de-DE" sz="1400" dirty="0"/>
              <a:t>(22.5 ha)</a:t>
            </a:r>
            <a:br>
              <a:rPr lang="de-DE" altLang="de-DE" sz="1400" dirty="0"/>
            </a:br>
            <a:r>
              <a:rPr lang="de-DE" altLang="de-DE" sz="1400" dirty="0" err="1" smtClean="0"/>
              <a:t>Pome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and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stone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fruits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 smtClean="0"/>
              <a:t>Apple </a:t>
            </a:r>
            <a:r>
              <a:rPr lang="de-DE" altLang="de-DE" sz="1400" dirty="0" err="1" smtClean="0"/>
              <a:t>breeding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 err="1" smtClean="0"/>
              <a:t>Nuclear</a:t>
            </a:r>
            <a:r>
              <a:rPr lang="de-DE" altLang="de-DE" sz="1400" dirty="0" smtClean="0"/>
              <a:t> stock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5594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9" y="11264"/>
            <a:ext cx="8797446" cy="6846613"/>
          </a:xfrm>
          <a:prstGeom prst="rect">
            <a:avLst/>
          </a:prstGeom>
        </p:spPr>
      </p:pic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83271" y="2472553"/>
            <a:ext cx="5221723" cy="2067910"/>
          </a:xfrm>
        </p:spPr>
        <p:txBody>
          <a:bodyPr/>
          <a:lstStyle/>
          <a:p>
            <a:pPr marL="0" indent="0" algn="ctr">
              <a:buNone/>
            </a:pPr>
            <a:r>
              <a:rPr lang="de-CH" sz="2400" b="1" dirty="0" err="1" smtClean="0"/>
              <a:t>Thank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you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for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your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attention</a:t>
            </a:r>
            <a:endParaRPr lang="de-CH" sz="2400" b="1" dirty="0"/>
          </a:p>
          <a:p>
            <a:pPr marL="0" indent="0" algn="ctr">
              <a:buNone/>
            </a:pPr>
            <a:r>
              <a:rPr lang="de-CH" sz="1600" b="1" dirty="0" smtClean="0">
                <a:solidFill>
                  <a:srgbClr val="A01E32"/>
                </a:solidFill>
              </a:rPr>
              <a:t/>
            </a:r>
            <a:br>
              <a:rPr lang="de-CH" sz="1600" b="1" dirty="0" smtClean="0">
                <a:solidFill>
                  <a:srgbClr val="A01E32"/>
                </a:solidFill>
              </a:rPr>
            </a:br>
            <a:r>
              <a:rPr lang="de-CH" sz="1600" b="1" dirty="0" smtClean="0"/>
              <a:t>Andreas Naef</a:t>
            </a:r>
            <a:r>
              <a:rPr lang="de-CH" sz="2800" b="1" dirty="0"/>
              <a:t/>
            </a:r>
            <a:br>
              <a:rPr lang="de-CH" sz="2800" b="1" dirty="0"/>
            </a:br>
            <a:r>
              <a:rPr lang="de-CH" sz="1050" b="1" dirty="0" smtClean="0"/>
              <a:t>andreas.naef</a:t>
            </a:r>
            <a:r>
              <a:rPr lang="de-CH" sz="1050" b="1" dirty="0" smtClean="0"/>
              <a:t>@agroscope.admin.ch</a:t>
            </a:r>
            <a:endParaRPr lang="de-CH" sz="1050" b="1" dirty="0"/>
          </a:p>
          <a:p>
            <a:pPr marL="0" indent="0" algn="ctr">
              <a:buNone/>
            </a:pPr>
            <a:endParaRPr lang="de-CH" sz="1600" b="1" dirty="0">
              <a:solidFill>
                <a:srgbClr val="A01E32"/>
              </a:solidFill>
            </a:endParaRPr>
          </a:p>
          <a:p>
            <a:pPr marL="0" indent="0" algn="ctr">
              <a:lnSpc>
                <a:spcPts val="1900"/>
              </a:lnSpc>
              <a:buNone/>
            </a:pPr>
            <a:r>
              <a:rPr lang="de-CH" sz="1600" b="1" dirty="0" smtClean="0">
                <a:solidFill>
                  <a:srgbClr val="A01E32"/>
                </a:solidFill>
              </a:rPr>
              <a:t>Agroscope</a:t>
            </a:r>
            <a:r>
              <a:rPr lang="de-CH" sz="1600" b="1" dirty="0" smtClean="0">
                <a:solidFill>
                  <a:srgbClr val="C00000"/>
                </a:solidFill>
              </a:rPr>
              <a:t>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</a:rPr>
              <a:t>food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</a:rPr>
              <a:t>healthy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</a:rPr>
              <a:t>environment</a:t>
            </a:r>
            <a:endParaRPr lang="de-CH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ts val="1900"/>
              </a:lnSpc>
              <a:buNone/>
            </a:pP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www.agroscope.admin.ch</a:t>
            </a:r>
            <a:r>
              <a:rPr lang="de-CH" sz="1600" b="1" dirty="0" smtClean="0">
                <a:solidFill>
                  <a:srgbClr val="C00000"/>
                </a:solidFill>
              </a:rPr>
              <a:t/>
            </a:r>
            <a:br>
              <a:rPr lang="de-CH" sz="1600" b="1" dirty="0" smtClean="0">
                <a:solidFill>
                  <a:srgbClr val="C00000"/>
                </a:solidFill>
              </a:rPr>
            </a:br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Powerpoint_Agroscope_e">
  <a:themeElements>
    <a:clrScheme name="ART_PPT-Vorlage_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_PPT-Vorlage_deut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1F7F9"/>
        </a:solidFill>
        <a:ln w="44450" cap="flat" cmpd="sng" algn="ctr">
          <a:solidFill>
            <a:srgbClr val="C0D6E6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45720" rIns="72000" bIns="45720" numCol="1" rtlCol="0" anchor="t" anchorCtr="0" compatLnSpc="1">
        <a:prstTxWarp prst="textNoShape">
          <a:avLst/>
        </a:prstTxWarp>
      </a:bodyPr>
      <a:lstStyle>
        <a:defPPr defTabSz="644525">
          <a:defRPr sz="1400" b="1" dirty="0">
            <a:solidFill>
              <a:schemeClr val="bg2"/>
            </a:solidFill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5400"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ART_PPT-Vorlage_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2015_Powerpoint_Agroscope_e</Template>
  <TotalTime>0</TotalTime>
  <Words>407</Words>
  <Application>Microsoft Office PowerPoint</Application>
  <PresentationFormat>Bildschirmpräsentation (4:3)</PresentationFormat>
  <Paragraphs>157</Paragraphs>
  <Slides>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2015_Powerpoint_Agroscope_e</vt:lpstr>
      <vt:lpstr>Bitmap</vt:lpstr>
      <vt:lpstr>  </vt:lpstr>
      <vt:lpstr>Agroscope within the EAER</vt:lpstr>
      <vt:lpstr>Key Figures 2016</vt:lpstr>
      <vt:lpstr>Organisational Logic</vt:lpstr>
      <vt:lpstr>PowerPoint-Präsentation</vt:lpstr>
      <vt:lpstr>PowerPoint-Präsentation</vt:lpstr>
      <vt:lpstr>Research Fruit-Production Extension Head: Andreas Naef</vt:lpstr>
      <vt:lpstr>Our experimental farms   </vt:lpstr>
      <vt:lpstr>PowerPoint-Präsentation</vt:lpstr>
    </vt:vector>
  </TitlesOfParts>
  <Company>EVD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Régis Nyffeler</dc:creator>
  <cp:keywords>Power Point</cp:keywords>
  <cp:lastModifiedBy>Naef Andreas Agroscope</cp:lastModifiedBy>
  <cp:revision>49</cp:revision>
  <cp:lastPrinted>2015-03-06T11:41:05Z</cp:lastPrinted>
  <dcterms:created xsi:type="dcterms:W3CDTF">2015-04-15T08:33:19Z</dcterms:created>
  <dcterms:modified xsi:type="dcterms:W3CDTF">2017-11-13T17:05:06Z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tilisation">
    <vt:lpwstr/>
  </property>
  <property fmtid="{D5CDD505-2E9C-101B-9397-08002B2CF9AE}" pid="3" name="Date de mise en application">
    <vt:lpwstr>2007-07-17T00:00:00Z</vt:lpwstr>
  </property>
  <property fmtid="{D5CDD505-2E9C-101B-9397-08002B2CF9AE}" pid="4" name="ContentType">
    <vt:lpwstr>Document</vt:lpwstr>
  </property>
  <property fmtid="{D5CDD505-2E9C-101B-9397-08002B2CF9AE}" pid="5" name="Langue">
    <vt:lpwstr>I</vt:lpwstr>
  </property>
  <property fmtid="{D5CDD505-2E9C-101B-9397-08002B2CF9AE}" pid="6" name="Resp./Verantw.">
    <vt:lpwstr>Resp. processus / Prozess Verantw.</vt:lpwstr>
  </property>
  <property fmtid="{D5CDD505-2E9C-101B-9397-08002B2CF9AE}" pid="7" name="Process">
    <vt:lpwstr>Administration</vt:lpwstr>
  </property>
  <property fmtid="{D5CDD505-2E9C-101B-9397-08002B2CF9AE}" pid="8" name="Category">
    <vt:lpwstr>Form</vt:lpwstr>
  </property>
  <property fmtid="{D5CDD505-2E9C-101B-9397-08002B2CF9AE}" pid="9" name="Item Language">
    <vt:lpwstr>German</vt:lpwstr>
  </property>
  <property fmtid="{D5CDD505-2E9C-101B-9397-08002B2CF9AE}" pid="10" name="English Version">
    <vt:lpwstr>13</vt:lpwstr>
  </property>
  <property fmtid="{D5CDD505-2E9C-101B-9397-08002B2CF9AE}" pid="11" name="Italian Version">
    <vt:lpwstr>12</vt:lpwstr>
  </property>
  <property fmtid="{D5CDD505-2E9C-101B-9397-08002B2CF9AE}" pid="12" name="French Version">
    <vt:lpwstr>10</vt:lpwstr>
  </property>
  <property fmtid="{D5CDD505-2E9C-101B-9397-08002B2CF9AE}" pid="13" name="German Version">
    <vt:lpwstr>11</vt:lpwstr>
  </property>
  <property fmtid="{D5CDD505-2E9C-101B-9397-08002B2CF9AE}" pid="14" name="display_urn:schemas-microsoft-com:office:office#In_x0020_charge">
    <vt:lpwstr>Rusterholz Peter ACW</vt:lpwstr>
  </property>
  <property fmtid="{D5CDD505-2E9C-101B-9397-08002B2CF9AE}" pid="15" name="In charge">
    <vt:lpwstr>102</vt:lpwstr>
  </property>
</Properties>
</file>